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0"/>
  </p:notesMasterIdLst>
  <p:sldIdLst>
    <p:sldId id="261" r:id="rId2"/>
    <p:sldId id="306" r:id="rId3"/>
    <p:sldId id="257" r:id="rId4"/>
    <p:sldId id="307" r:id="rId5"/>
    <p:sldId id="308" r:id="rId6"/>
    <p:sldId id="258" r:id="rId7"/>
    <p:sldId id="259" r:id="rId8"/>
    <p:sldId id="262" r:id="rId9"/>
    <p:sldId id="260" r:id="rId10"/>
    <p:sldId id="263" r:id="rId11"/>
    <p:sldId id="266" r:id="rId12"/>
    <p:sldId id="267" r:id="rId13"/>
    <p:sldId id="264" r:id="rId14"/>
    <p:sldId id="265" r:id="rId15"/>
    <p:sldId id="309" r:id="rId16"/>
    <p:sldId id="310" r:id="rId17"/>
    <p:sldId id="311" r:id="rId18"/>
    <p:sldId id="268" r:id="rId19"/>
    <p:sldId id="269" r:id="rId20"/>
    <p:sldId id="270" r:id="rId21"/>
    <p:sldId id="271" r:id="rId22"/>
    <p:sldId id="273" r:id="rId23"/>
    <p:sldId id="275" r:id="rId24"/>
    <p:sldId id="277" r:id="rId25"/>
    <p:sldId id="281" r:id="rId26"/>
    <p:sldId id="312" r:id="rId27"/>
    <p:sldId id="283" r:id="rId28"/>
    <p:sldId id="284" r:id="rId29"/>
    <p:sldId id="280" r:id="rId30"/>
    <p:sldId id="285" r:id="rId31"/>
    <p:sldId id="286" r:id="rId32"/>
    <p:sldId id="313" r:id="rId33"/>
    <p:sldId id="314" r:id="rId34"/>
    <p:sldId id="289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8965C-63C2-4BDC-884B-C9FE6B7EEC6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08D8-4AEF-4EF8-BC7C-65466630BE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77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03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62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4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5528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94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36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72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37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7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84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98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6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19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0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8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77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29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09895E-2E6C-4AB6-B579-D466256B36AC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297D76-761E-4B9E-B20C-6206F8D6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77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3" y="1468582"/>
            <a:ext cx="80910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Актуальные проблемы формирования системы управления охраной труда в образовательных организациях</a:t>
            </a:r>
            <a:endParaRPr lang="ru-RU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4" y="1468582"/>
            <a:ext cx="3362037" cy="4167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08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Должностные инструкции: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руководителя (или специалиста) службы охраны труда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специалиста ответственного за содержание и эксплуатацию зданий и сооружений и др. 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Акты:                                                                  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осмотров зданий и сооружений;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приёмки объектов после ремонта;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проверки готовности школы к новому учебному году;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разрешение на проведение занятий в учебных мастерских;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разрешение на ввод в эксплуатацию оборудования учебных мастерских;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разрешения на проведение занятий в кабинетах физики, химии, биологии, информатики, ОБЖ (оформляются для вновь организованных и реконструированных кабинетов);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разрешение на проведение занятий в спортзалах и на спортплощадках;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испытания гимнастических снарядов и оборудования;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проверки сопротивления изоляции проводов (оформляются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раз в 3 года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 заземления оборудования (оформляются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.Проведение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Нормативные правовые акты РФ: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-Трудовой кодекс РФ, ст. 219, гл. 41, 42;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Федеральный закон от 28.12.13 № 426-Ф3 «О специальной оценке условий труда»;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 Минтруда России от 24.01.14 № 33н «Об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заполнению»;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 Минтруда России от 07.02.14 № 80н «О форме и порядке подачи  декларации  соответствия  условий  труда государственным нормативным требованиям охраны труда, порядке формирования и ведения реестра деклараций соответствия условий труда государственным нормативным требованиям охраны труда».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1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Ð¾ÐºÐ°Ð»ÑÐ½ÑÐµ Ð½Ð¾ÑÐ¼Ð°ÑÐ¸Ð²Ð½ÑÐµ Ð°Ðº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49"/>
            <a:ext cx="6440461" cy="687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5116" y="118068"/>
            <a:ext cx="5686884" cy="519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 об организации и проведении специальной оценки условий труда (СОУТ);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отчет о проведении СОУТ;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протоколы комиссии по проведению СОУТ;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 о компенсациях за вредные и (или) опасные условия труда.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2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57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800" b="1" i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.Создание </a:t>
            </a:r>
            <a:r>
              <a:rPr 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функционирование системы управления охраной труда (СУОТ)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Нормативные правовые акты РФ: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Трудовой кодекс РФ, ст. 209, 370 .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 Минтруда РФ от19.08.2016 г. №438 «Об утверждении Типового положения о системе управления охраной труда».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«Рекомендации по созданию и функционированию системы управления охраной труда и обеспечению безопасности образовательного процесса в образовательных организациях, осуществляющих образовательную деятельность" Письмо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25.08.2015 №12-1077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Положение об уполномоченном (доверенном) лице по охране труда профсоюзного комитета образовательной организации. Утверждено постановлением Исполкома Профсоюза от 26 марта 2013 г. № 13-12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7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661891" cy="590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положение о СУОТ в организации;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положение о комитете (комиссии) по охране труда;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положение об уполномоченных (доверенных) лицах по охране труда профессионального союза;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протокол избрания уполномоченных (доверенных) лиц по охране труда профессионального союза;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коллективный договор.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ÐÐ¾ÐºÐ°Ð»ÑÐ½ÑÐµ Ð½Ð¾ÑÐ¼Ð°ÑÐ¸Ð²Ð½ÑÐµ Ð°Ðº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1" y="0"/>
            <a:ext cx="6440461" cy="687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8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7084291" cy="670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Примерная структура Положения о СУОТ образовательной организации: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1.Общие положения.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2.Политика в области охраны труда.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3.Основные цели в области охраны труда.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4.Обязанности должностных лиц в области охраны труда.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5.Процедуры, направленные на достижение целей ОО в области охраны труда.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6.Планирование мероприятий по реализации процедур.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7.Контроль функционирования СУОТ.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8.Планирование улучшений функционирования СУОТ.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9.Реагирование на аварии, несчастные случаи, отравления и профессиональные заболевания.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10.Управление документами СУОТ.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 descr="F:\Геннадию\знак ТИТ_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8523" y="1098694"/>
            <a:ext cx="3416300" cy="453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3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Административно-общественный трехступенчатый контроль по охране труда: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ступень.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Ежедневный контроль со стороны руководителей структурных подразделений  за состоянием рабочих мест, выявлением профессиональных рисков на рабочих местах;</a:t>
            </a:r>
          </a:p>
          <a:p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ступень</a:t>
            </a:r>
            <a:r>
              <a:rPr lang="ru-RU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Ежеквартальный контроль, осуществляемый специалистом по охране труда и уполномоченным (доверенным) лицом по охране труда, за выполнением мероприятий по результатам проверки первой ступени контроля, техническим состоянием зданий, сооружений и оборудования на соответствие требованиям безопасности;</a:t>
            </a:r>
          </a:p>
          <a:p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ступень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Контроль осуществляют руководитель (уполномоченное лицо) и председатель профкома (представитель иного представительного органа работников) не реже одного раза в полугодие.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240800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00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ст. №20 Закона РФ «О профессиональных союзах, их правах и гарантиях деятельности» от 12.01.1996г. №10-ФЗ.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«Профсоюзы осуществляют профсоюзный контроль за состоянием охраны труда и окружающей среды через свои органы, уполномоченных (доверенных) лиц по охране труда, а также собственные инспекции по охране труда, действующие на основании положений, утверждаемых профсоюзами. В этих целях они имеют право беспрепятственно посещать организации независимо от форм собственности и подчиненности, их структурные подразделения, рабочие места, где работают члены данного профсоюза, участвовать в расследовании несчастных случаев на производстве (работе), защищать права и интересы членов профсоюза по вопросам условий труда и безопасности на производстве (работе)…»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44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588000" cy="630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уровне первичных профсоюзных организаций контролируют условия и охрану труда: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председатели первичных профсоюзных организаций;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уполномоченные по охране труда профсоюзных комитетов образовательных организаций;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совместные (работодателя и профсоюзной организации) комиссии по охране труда образовательных организаций.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Ð¾Ð½ÑÑÐ¾Ð»Ñ"/>
          <p:cNvSpPr>
            <a:spLocks noChangeAspect="1" noChangeArrowheads="1"/>
          </p:cNvSpPr>
          <p:nvPr/>
        </p:nvSpPr>
        <p:spPr bwMode="auto">
          <a:xfrm>
            <a:off x="5505450" y="2940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ÐÐ°ÑÑÐ¸Ð½ÐºÐ¸ Ð¿Ð¾ Ð·Ð°Ð¿ÑÐ¾ÑÑ ÐºÐ¾Ð½ÑÑÐ¾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867208"/>
            <a:ext cx="6686550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73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2284"/>
            <a:ext cx="121181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 профсоюзного контроля по охране труда.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Своевременное прохождение обучения и проверки знаний требований охраны труда руководителями, специалистами и уполномоченными по охране труда образовательных организаций.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Своевременное проведение всех видов инструктажей по охране труда для работников. Правильное ведение журналов инструктажей по охране труда.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работниками предварительных и периодических медицинских осмотров.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работников в соответствии типовых норм сертифицированными  средствами индивидуальной защиты.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аттестации рабочих мест по условиям труда и специальной оценки условий труда.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гарантий и компенсаций работникам за работу с вредными условиями труда по результатам проведённой АРМ или СОУТ.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на финансирование мероприятий по охране труда 20% сумм страховых взносов, перечисляемых в ФСС.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обязательств работодателей, предусмотренных коллективными договорами и соглашениями по охране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26589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765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 достигается там, где есть стабильная заработная плата при обязательном увольнении за допущенные нарушения в области охраны труда. 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AutoShape 2" descr="ÐÐ°ÑÑÐ¸Ð½ÐºÐ¸ Ð¿Ð¾ Ð·Ð°Ð¿ÑÐ¾ÑÑ Ð¾ÑÑÐ°Ð½Ð° ÑÑÑ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¾ÑÑÐ°Ð½Ð° ÑÑÑÐ´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070"/>
            <a:ext cx="5743575" cy="405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273070"/>
            <a:ext cx="5362574" cy="4021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812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Минтруда РФ и Минобразования РФ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13 января 2003 г. N 1/29</a:t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утверждении Порядка обучения по охране труда и проверки знаний требований охраны труда работников организаций"</a:t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4656" y="1859386"/>
            <a:ext cx="122566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Руководители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заместители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организаций, курирующие вопросы охраны труда,  специалисты по охране труда,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которых работодателем возложены обязанности организации работы по охране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члены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комитетов (комиссий) по охране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(доверенные) лица по охране труда профессиональных союзов проходят обучение и проверку знаний требований охраны труда в течение первого  месяца  после назначения на должность или избрания,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- по мере необходимости, но не реже одного раза в три года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794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736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БЕЗОПАСНОСТИ ТРУДА</a:t>
            </a:r>
          </a:p>
          <a:p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характеру и времени проведения инструктажи подразделяют на: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вводный;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первичный на рабочем месте;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повторный;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внеплановый;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целевой.</a:t>
            </a:r>
          </a:p>
        </p:txBody>
      </p:sp>
      <p:pic>
        <p:nvPicPr>
          <p:cNvPr id="8194" name="Picture 2" descr="ÐÐ°ÑÑÐ¸Ð½ÐºÐ¸ Ð¿Ð¾ Ð·Ð°Ð¿ÑÐ¾ÑÑ Ð¸Ð½ÑÑÑÑÐºÑÐ°Ð¶Ð¸ Ð¿Ð¾ Ð¾ÑÑÐ°Ð½Ðµ ÑÑÑ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11" y="0"/>
            <a:ext cx="51702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3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14314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1" y="457201"/>
            <a:ext cx="3667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180975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100"/>
          </a:p>
          <a:p>
            <a:endParaRPr lang="ru-RU" altLang="ru-RU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1809751" y="357188"/>
            <a:ext cx="7358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ЖУРНАЛ</a:t>
            </a:r>
            <a:endParaRPr lang="ru-RU" altLang="ru-RU" sz="2000" dirty="0">
              <a:solidFill>
                <a:srgbClr val="FF0000"/>
              </a:solidFill>
            </a:endParaRPr>
          </a:p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регистрации вводного инструктажа</a:t>
            </a:r>
            <a:endParaRPr lang="ru-RU" altLang="ru-RU" sz="2000" dirty="0">
              <a:solidFill>
                <a:srgbClr val="FF0000"/>
              </a:solidFill>
            </a:endParaRPr>
          </a:p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Начат _____________ 20 ____ г.</a:t>
            </a:r>
            <a:endParaRPr lang="ru-RU" altLang="ru-RU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Окончен ___________ 20 ____ г.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09750" y="2428875"/>
          <a:ext cx="8643938" cy="3044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161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 инструктируемого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рождения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Профессия, должность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инструктируемого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производственного подразделения, в которое направляется инструктируемый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инициалы,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инструктирующего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инструктирующего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инструктируемого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07950" algn="l"/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8013" algn="l"/>
                          <a:tab pos="1217613" algn="l"/>
                          <a:tab pos="1825625" algn="l"/>
                          <a:tab pos="2435225" algn="l"/>
                          <a:tab pos="3044825" algn="l"/>
                          <a:tab pos="3652838" algn="l"/>
                          <a:tab pos="4262438" algn="l"/>
                          <a:tab pos="4870450" algn="l"/>
                          <a:tab pos="5480050" algn="l"/>
                          <a:tab pos="60896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69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14314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24000" y="-1285875"/>
            <a:ext cx="9144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2" tIns="1141053" rIns="914112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</a:p>
          <a:p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ИНСТРУКТАЖА ПО ОХРАНЕ ТРУДА</a:t>
            </a:r>
          </a:p>
          <a:p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НА РАБОЧЕМ МЕСТЕ</a:t>
            </a:r>
          </a:p>
          <a:p>
            <a:endParaRPr lang="ru-RU" alt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 _ _ _ _ _ _ _ _ _ _ _ _ _ _ _ _ _ _ _ _ _ _ _ _ _ _ _ _ _ _ _ _ __ _ _ _ _ _ _ _ _ _ _ _ _ _ _ _ _ _ _ _ _ _ _ _ _ _ _ _ _ _ _ _ _ __ _ _ _ _ _ _ _ _ _ _ _ _ _ _ _ _ _ _</a:t>
            </a:r>
            <a:endParaRPr lang="ru-RU" altLang="ru-RU" sz="1100">
              <a:solidFill>
                <a:srgbClr val="FF0000"/>
              </a:solidFill>
            </a:endParaRPr>
          </a:p>
          <a:p>
            <a:r>
              <a:rPr lang="ru-RU" altLang="ru-RU" sz="1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(ЦЕХ, УЧАСТОК, БРИГАДА, СЛУЖБА, ЛАБОРАТОРИЯ)</a:t>
            </a:r>
          </a:p>
          <a:p>
            <a:endParaRPr lang="ru-RU" altLang="ru-RU" sz="1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НАЧАТ  _ _ _ _ _ _ _ _ _ _ _ _ _ _  _ _  20 _ _ _  г.</a:t>
            </a:r>
          </a:p>
          <a:p>
            <a:r>
              <a:rPr lang="ru-RU" altLang="ru-RU" sz="1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ОКОНЧЕН _ _ _ _ _ _ _ _ _ _ _ _ _ _ _  20 _ _ _ г.</a:t>
            </a:r>
          </a:p>
          <a:p>
            <a:r>
              <a:rPr lang="ru-RU" altLang="ru-RU" sz="11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1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38314" y="3214688"/>
          <a:ext cx="8715375" cy="3435350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8631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Фамилия,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имя, отчество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 рождения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Профес-сия, долж-ность инструк-тируемого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инструктажа (первич-ный, повтор-ный, внеплановый, целевой)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Причина проведе-ния внепланового инструктажа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Фамилия,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инициалы,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должность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инструктирую-щего, допуска-ющего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Подпись: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Стажировка на рабочем месте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1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Инструк-тирую-щего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Инструк-тируе-мого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смен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(с____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до____)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Стажировку прошел (подпись ра-бочего)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Знания проверил, допуск к работе произвел (подпись, дата)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33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0" y="347375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Нормативно-правовая база организации и проведения медицинских осмотров</a:t>
            </a:r>
            <a:endParaRPr lang="ru-RU" altLang="ru-RU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1841489"/>
            <a:ext cx="1219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 от 30.12.2001 №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197-ФЗ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12.04.2011 №302 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 и Порядка проведения обязательных предварительных и периодических медицинских осмотров (обследований)  работников , занятых на тяжёлых работах и на работах с вредными  и (или) опасными условиями труда».</a:t>
            </a:r>
          </a:p>
        </p:txBody>
      </p:sp>
    </p:spTree>
    <p:extLst>
      <p:ext uri="{BB962C8B-B14F-4D97-AF65-F5344CB8AC3E}">
        <p14:creationId xmlns="" xmlns:p14="http://schemas.microsoft.com/office/powerpoint/2010/main" val="28144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14314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03200" y="500063"/>
            <a:ext cx="90978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cs typeface="Arial" panose="020B0604020202020204" pitchFamily="34" charset="0"/>
              </a:rPr>
              <a:t>Роль профсоюзной организации при проведении медицинских осмотров</a:t>
            </a:r>
            <a:endParaRPr lang="ru-RU" altLang="ru-RU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0" y="1928813"/>
            <a:ext cx="120811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Информирование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работников о значимости медосмотров.</a:t>
            </a:r>
          </a:p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Согласование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контингентов для прохождения медосмотров </a:t>
            </a: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если это прописано в коллективном договоре).</a:t>
            </a:r>
          </a:p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Согласование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по представлению работодателя поимённых списков работников (если это прописано в коллективном договоре).</a:t>
            </a:r>
          </a:p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Контроль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за качеством и полнотой проведения медосмотров.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Участие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рассмотрении вопроса об отстранении работника от работы (переводе на другую работу) по результатам медосмотра.</a:t>
            </a:r>
          </a:p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Участие </a:t>
            </a: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разработке оздоровительных, профилактических и других мероприятий с учётом рекомендаций, данных в заключительном акте</a:t>
            </a: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2095500" y="3571875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8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оценка условий труда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это единый комплекс последовательно выполняемых мероприятий по идентификации вредных и (или) опасных факторов производственной среды, трудового процесса и оценке уровня их воздействия на работника с учетом эффективности разработанных мер защиты.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специальной оценки  устанавливается класс условий труда: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оптимальный;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допустимый;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вредный;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опасный.</a:t>
            </a:r>
            <a:endParaRPr lang="ru-RU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389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38545" y="620713"/>
            <a:ext cx="10852727" cy="6149542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ctr">
              <a:buClr>
                <a:schemeClr val="accent3"/>
              </a:buClr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 работника:</a:t>
            </a:r>
            <a:endParaRPr lang="ru-RU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>
              <a:buClr>
                <a:schemeClr val="accent3"/>
              </a:buClr>
              <a:buNone/>
              <a:defRPr/>
            </a:pPr>
            <a:endParaRPr lang="ru-RU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Участвовать в проведении специальной оценки.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Требовать разъяснений по специальной оценке.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Обжаловать результаты специальной оценки.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365760" indent="-256032" algn="ctr">
              <a:buClr>
                <a:schemeClr val="accent3"/>
              </a:buClr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обязан знакомиться с результатами специальной оценки условий труда на своём рабочем месте.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4340" name="Picture 4" descr="ÐÐ°ÑÑÐ¸Ð½ÐºÐ¸ Ð¿Ð¾ Ð·Ð°Ð¿ÑÐ¾ÑÑ ÑÐ¿ÐµÑÐ¾ÑÐµÐ½ÐºÐ° ÑÑÐ»Ð¾Ð²Ð¸Ð¹ ÑÑÑ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08" y="1470600"/>
            <a:ext cx="4528592" cy="2815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004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7"/>
            <a:ext cx="12191999" cy="5914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и компенсации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9724726"/>
              </p:ext>
            </p:extLst>
          </p:nvPr>
        </p:nvGraphicFramePr>
        <p:xfrm>
          <a:off x="1459345" y="1616362"/>
          <a:ext cx="8903567" cy="3893754"/>
        </p:xfrm>
        <a:graphic>
          <a:graphicData uri="http://schemas.openxmlformats.org/drawingml/2006/table">
            <a:tbl>
              <a:tblPr/>
              <a:tblGrid>
                <a:gridCol w="600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1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1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Гарантии и компенсации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Вредные условия труда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Повышенный размер  оплаты труда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(ст. 147  ТК РФ)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Дополнительный оплачиваемый отпуск         (ст. 117  ТК РФ)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менее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1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Сокращённая продолжительность рабочего времени        (ст. 92  ТК РФ)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более 36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в неделю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более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 неделю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более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 неделю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72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9673"/>
            <a:ext cx="12191999" cy="590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ПРОФСОЮЗОВ В СПЕЦИАЛЬНОЙ</a:t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УСЛОВИЙ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комиссии по проведению специальной оценки условий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Опротестование (обжалование) результатов специальной оценки условий труда в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Роструде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суде.</a:t>
            </a: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 проведения внеплановой специальной оценки условий труда (при наличии мотивированных предложений)</a:t>
            </a: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 проведения экспертизы специальной оценки условий труда</a:t>
            </a:r>
          </a:p>
          <a:p>
            <a:pPr marL="0" lvl="3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результатов и материалов специальной оценки условий труда профсоюзным инспектором труда (ст.370 ТК РФ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69155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0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10" y="230909"/>
            <a:ext cx="56341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 Министерства  образования РФ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27.06.2017г.  №602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«Об утверждении  порядка  расследования  и  учета  несчастных  случаев  с  обучающимися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пребывания в организации, осуществляющей образовательную  деятельность»).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6675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10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500064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" y="223059"/>
            <a:ext cx="902493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Постановление Исполкома Профсоюза </a:t>
            </a:r>
          </a:p>
          <a:p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от 26 марта 2013 г. № 13</a:t>
            </a:r>
          </a:p>
          <a:p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Положение</a:t>
            </a:r>
          </a:p>
          <a:p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об уполномоченном (доверенном) лице по охране труда</a:t>
            </a:r>
            <a:endParaRPr lang="ru-RU" alt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профсоюзного комитета образовательной организации</a:t>
            </a:r>
            <a:endParaRPr lang="ru-RU" alt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ru-RU" alt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" y="2390604"/>
            <a:ext cx="1219199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Положение определяет порядок работы уполномоченного по осуществлению общественного (профсоюзного) контроля за соблюдением законных прав и интересов членов Профсоюза в сфере охраны труда в образовательных организациях системы </a:t>
            </a:r>
            <a:r>
              <a:rPr lang="ru-RU" altLang="ru-R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Минобрнауки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 России.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1.2. Профсоюзный комитет, профбюро обеспечивают избрание уполномоченного, а работодатель образовательной организации, руководитель структурного подразделения содействуют его избранию. 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1.3. Уполномоченный является членом Профсоюза и не занимает должность, в соответствии с которой несет ответственность за состояние условий и охраны труда в образовательной организации.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1.4. Уполномоченный является представителем профсоюзного комитета образовательной организации.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25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chelka-tovarkovo.ru/wp-content/themes/VectorFashion/images/profsou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500064"/>
            <a:ext cx="99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" y="285751"/>
            <a:ext cx="881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Статья 370. </a:t>
            </a:r>
          </a:p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Право профессиональных союзов на осуществление контроля за соблюдением трудового законодательства и иных нормативных правовых актов, содержащих нормы трудового права, выполнением условий коллективных договоров, соглашений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" y="4365625"/>
            <a:ext cx="12191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Работодатели обязаны в недельный срок со дня получения требования об устранении выявленных нарушений сообщить в соответствующий профсоюзный орган о результатах рассмотрения данного требования и принятых мерах.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" y="2000251"/>
            <a:ext cx="12191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Уполномоченные (доверенные) лица по охране труда профессиональных союзов имеют право беспрепятственно проверять соблюдение требований охраны труда и вносить обязательные для рассмотрения должностными лицами организаций, работодателями - индивидуальными предпринимателями предложения об устранении выявленных нарушений требований охраны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215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задачи, решаемые совместной комиссией по охране труда: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совместных действий работодателей и профсоюза по улучшению условий и охраны труда;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разработка организационно-технических и санитарно-оздоровительных мероприятий коллективного договора и соглашения по охране труда;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 анализ состояния условий и охраны труда в образовательной организации;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 информирование работников о состоянии условий и охраны труда на рабочих местах.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28598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69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Соглашения по охране труда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Минобразования № 12-753 от 08.08.2017г. «О направлении перечня по охране труда»)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№,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мероприятия,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Единица учета, 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работ,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Срок выполнения,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Ответственные лица.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795548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71" y="188641"/>
            <a:ext cx="11233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 каких случаях в состав комиссии по расследованию несчастного случая на производстве в обязательном порядке включаются государственный инспектор труда, представители органа исполнительной власти субъекта Российской Федерации или органа местного самоуправления (по согласованию), представитель территориального объединения профессиональных союзов?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а) при гибели в результате несчастного случая более двух работников;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б) при расследовании группового несчастного случая на производстве, тяжелого несчастного случая на производстве, несчастного случая на производстве со смертельным исходом;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в) при групповом несчастном случае с числом погибших пять человек и более;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г) если пострадало более десяти человек с возможным тяжелым инвалидным исходом.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2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349" y="188640"/>
            <a:ext cx="8904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Кто рассматривает разногласия по вопросам расследования и оформления документов о несчастном случае на производстве?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только федеральная инспекция труда;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соответствующие органы государственной инспекции труда или суд;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только суд.</a:t>
            </a:r>
          </a:p>
        </p:txBody>
      </p:sp>
    </p:spTree>
    <p:extLst>
      <p:ext uri="{BB962C8B-B14F-4D97-AF65-F5344CB8AC3E}">
        <p14:creationId xmlns="" xmlns:p14="http://schemas.microsoft.com/office/powerpoint/2010/main" val="2048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50" y="197347"/>
            <a:ext cx="1142526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Кто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комиссию по расследованию несчастного случая на производстве, в какие сроки?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работодатель незамедлительно образует комиссию, состоящую из нечетного числа членов и в количестве не менее трех человек, в т. ч. председателя комиссии при расследовании легкого несчастного случая;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специалист по охране труда (он же председатель) создает комиссию незамедлительно в количестве не менее трех человек. При групповом, тяжелом или смертельном несчастном случае в состав комиссии должен входить государственный инспектор труда;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государственный инспектор труда, независимо от тяжести несчастного случая, в течение суток после получения извещения от организации.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732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350" y="0"/>
            <a:ext cx="1142526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4.Кто несет ответственность за организацию и своевременность обучения по охране труда и проверку знаний требований охраны труда работников организации?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служба охраны труда;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работодатель;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отдел по работе с персоналом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5.Кто подлежит обучению по охране труда и проверке знания требований охраны труда?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все работники организации, в т. ч. руководитель;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только работники, занятые на работах повышенной опасности;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только работники службы охраны труда и руководители подразделений.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31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349" y="2"/>
            <a:ext cx="11521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6.За счет каких  средств  работники  образования  проходят обязательные предварительные и периодические медицинские осмотры (обследования)?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за счет средств работодателя;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за свой счет;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предварительный медосмотр (обследование) работники проходят за свой счет, периодический - за счет работодателя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7.Какова нормальная продолжительность рабочего дня в неделю?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36 часов;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40 часов;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42 часа</a:t>
            </a:r>
          </a:p>
        </p:txBody>
      </p:sp>
    </p:spTree>
    <p:extLst>
      <p:ext uri="{BB962C8B-B14F-4D97-AF65-F5344CB8AC3E}">
        <p14:creationId xmlns="" xmlns:p14="http://schemas.microsoft.com/office/powerpoint/2010/main" val="2432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50" y="116632"/>
            <a:ext cx="1142526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8.Каким локальным нормативным актом устанавливается режим рабочего времени в организации?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Правилами внутреннего трудового распорядка организации;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распоряжением руководителя подразделения.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9.О чем работник обязан немедленно известить своего руководителя?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 любой ситуации, угрожающей жизни и здоровью людей;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 каждом несчастном случае, происшедшем на производстве;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об ухудшении состояния своего здоровья;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 всем перечисленном</a:t>
            </a:r>
          </a:p>
        </p:txBody>
      </p:sp>
    </p:spTree>
    <p:extLst>
      <p:ext uri="{BB962C8B-B14F-4D97-AF65-F5344CB8AC3E}">
        <p14:creationId xmlns="" xmlns:p14="http://schemas.microsoft.com/office/powerpoint/2010/main" val="40186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160"/>
            <a:ext cx="12192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Расследованию и учету подлежат несчастные случаи, повлекшие за собой временную или стойкую утрату трудоспособности, здоровья в соответствии с медицинским заключением и, как следствие, освобождение от занятий не менее чем на один день, либо смерть обучающегося, если указанные несчастные случаи произошли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а) во время учебных занятий и мероприятий, связанных с освоением образовательных программ (включая перерывы);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б) во время учебных занятий по физической культуре (в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более 200 случаев со смертельным исходом на уроках физкультуры);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в) при проведении внеаудиторных, внеклассных и других мероприятий в выходные, праздничные и каникулярные дни;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г) при прохождении обучающимися учебной или производственной практики, сельскохозяйственных работ;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д) при проведении спортивных соревнований, тренировок, оздоровительных мероприятий, экскурсий, походов, экспедиций;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е) при организованном по распорядительному акту руководителя следовании обучающихся к месту проведения учебных занятий на транспортном средстве, предоставленном руководителем (его представителем);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ж) при осуществлении иных действий обучающихся, обусловленных уставом образовательной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6567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349" y="188641"/>
            <a:ext cx="11233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10.Что входит в обязанности работника в области охраны труда?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обеспечить хранение выданной спецодежды;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соблюдать режим труда и отдыха;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немедленно принять меры к предотвращению аварийной ситуации на рабочем месте;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проходить обучение безопасным методам и приемам выполнения работ.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11.С учетом заключения какого органа комиссия но расследованию несчастного случая на производстве может установить факт грубой неосторожности пострадавшего?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государственной инспекции труда;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Фонда социального страхования;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работодателя;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выборного органа первичной профсоюзной организации.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0472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847" y="116633"/>
            <a:ext cx="113292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12.Какое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понятия «охрана труда» будет верным?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охрана труда -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охрана труда - совокупность факторов производственной среды и трудового процесса, оказывающих влияние на работоспособность и здоровье людей;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охрана труда - это техника безопасности и гигиена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9875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39" y="0"/>
            <a:ext cx="11521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13.При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численности работников у работодателя создается служба охраны труда или вводится должность специалиста по охране труда?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численность работников превышает 100 человек;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численность работников превышает 50 человек;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работодатель принимает решение о создании службы охраны труда или введении должности специалиста по охране труда с учетом мнения выборного органа первичной профсоюзной организации или иного представительного органа работников.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6257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39" y="116633"/>
            <a:ext cx="11521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14.Ограничены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сроки расследований несчастных случаев?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групповые несчастные случаи, а также тяжелые или со смертельным исходом расследуются в течение 15 дней, остальные - в течение 3 дней со дня происшедшего события;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групповые несчастные случаи, а также тяжелые или со смертельным исходом расследуются в течение 15 календарных дней, остальные - в течение 3 календарных дней со дня издания работодателем приказа об образовании комиссии по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расследованию.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49" y="116633"/>
            <a:ext cx="8904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15.Каковы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профсоюзного органа по окончании расследования несчастного случая на производстве?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определение на заседании профкома мер по предупреждению несчастных случаев;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участие при рассмотрении работодателем результатов расследования несчастного случая для принятия предупредительных мер;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участие в работе комиссии по расследованию в выработке мероприятий предупреждения подобных несчастных случаев;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все варианты.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2022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39" y="0"/>
            <a:ext cx="11521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16.Кто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какие сроки проводит первичный инструктаж на рабочем месте?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непосредственный руководитель работ, прошедший в установленном порядке обучение и проверку знаний по охране труда, проводит инструктаж работникам до начала их самостоятельной работы;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специалист по охране труда проводит инструктаж до начала производственной деятельности работника;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лицо, назначенное распоряжением работодателя, проводит инструктаж в течение месяца после приема работника в организацию.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3380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50" y="197347"/>
            <a:ext cx="114252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17.Сроки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специального обучения по охране труда руководителей и специалистов организаций: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не реже одного раза в 5 лет;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по мере необходимости;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не реже одного раза в 3 года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18.В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сроки проводится повторный инструктаж на рабочем месте?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не реже одного раза в шесть месяцев. Для отдельных отраслей и организаций сроки проведения регулируются соответствующими отраслевыми и межотраслевыми нормативными правовыми актами по безопасности и охране труда;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для работников, занятых на работах; с повышенной опасностью, ежеквартально, для остальных - ежегодно;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в соответствии с ответами «а» и «б».</a:t>
            </a:r>
          </a:p>
        </p:txBody>
      </p:sp>
    </p:spTree>
    <p:extLst>
      <p:ext uri="{BB962C8B-B14F-4D97-AF65-F5344CB8AC3E}">
        <p14:creationId xmlns="" xmlns:p14="http://schemas.microsoft.com/office/powerpoint/2010/main" val="37451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39" y="116632"/>
            <a:ext cx="116172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19.В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случаях проводится внеплановый инструктаж, где он фиксируется?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при приеме на работу с записью в личную карточку;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при введении новых правил, инструкций по охране труда, изменении технологического процесса, перерывах в работе более 2 месяцев, а для работ с вредными и (или) опасными условиями труда - более 30 дней. Фиксируется в Журнале регистрации инструктажа на рабочем месте;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при выполнении работ повышенной опасности с записью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наряде-допуске.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5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50" y="116632"/>
            <a:ext cx="11425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20.Обязан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работодатель обучать работников оказанию первой помощи пострадавшим?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да, при приеме на работу в соответствии с программой вводного инструктажа;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желательно;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работодатель обязан организовать проведение периодического, не реже одного раза в год, обучения оказанию первой помощи пострадавшим. Вновь принимаемые на работу лица проходят это обучение не позднее одного месяца после приема на работу.</a:t>
            </a:r>
          </a:p>
        </p:txBody>
      </p:sp>
    </p:spTree>
    <p:extLst>
      <p:ext uri="{BB962C8B-B14F-4D97-AF65-F5344CB8AC3E}">
        <p14:creationId xmlns="" xmlns:p14="http://schemas.microsoft.com/office/powerpoint/2010/main" val="1419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515"/>
            <a:ext cx="1201826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(или лицо, его замещающее) при наступлении несчастного случая обязан: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а) немедленно организовать оказание первой помощи пострадавшему и, при необходимости, доставку его в медицинскую организацию;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б) принять неотложные меры по предотвращению чрезвычайной ситуации, в том числе аварийной ситуации и воздействия травмирующих факторов на других лиц;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в) принять меры по фиксированию до начала расследования несчастного случая обстановки, какой она была на момент происшествия (составить схемы, провести фотографирование или видеосъемку, осуществить другие мероприятия);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г) принять меры к устранению причин, вызвавших несчастный случай;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д) проинформировать о несчастном случае  с  обучающимся Учредителя, а также родителей или законных представителей пострадавшего;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е) принять иные необходимые меры по организации и обеспечению надлежащего и своевременного расследования несчастного случая и оформлению материалов расследования.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5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609" y="365990"/>
            <a:ext cx="55983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Статистика по несчастным случаям: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Несчастные случаи на производстве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2018 год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(Челябинская область):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 всего тяжелых и со смертельным исходом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несчастных случаев;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из них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тяжелых,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 смертельным исходом;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групповых, где погибло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(всего погибло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человека,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которых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женщины);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несчастных случаев, не связанных с производством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(умерли  в  результате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общего заболевания).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½ÐµÑÑÐ°ÑÑÐ½ÑÐ¹ ÑÐ»ÑÑÐ°Ð¹ Ð½Ð° Ð¿ÑÐ¾Ð¸Ð·Ð²Ð¾Ð´ÑÑÐ²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7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073"/>
            <a:ext cx="6918036" cy="640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ст. 5.27 и 5.27.1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Кодекса РФ об административных правонарушениях 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ст. 143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Уголовного кодекса РФ установлена административная и уголовная ответственность работодателя за невыполнение требований охраны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труда.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Ð°ÑÑÐ¸Ð½ÐºÐ¸ Ð¿Ð¾ Ð·Ð°Ð¿ÑÐ¾ÑÑ Ð½Ð°ÐºÐ°Ð·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4019550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1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¢ÑÑÐ´Ð¾Ð²Ð¾Ð¹ ÐºÐ¾Ð´ÐµÐº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551" cy="6890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3550" y="84969"/>
            <a:ext cx="7598449" cy="61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обязанностей работодателя по обеспечению безопасных условий и охраны труда в соответствии с государственной нормативной правовой базой (ст.212 ТК РФ):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«Обеспечение безопасности работников при эксплуатации зданий, сооружений, оборудования, осуществлении технологических процессов, а также при применении в производстве инструментов, сырья и материалов»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4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Нормативные правовые акты, устанавливающие требования охраны труда: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  Трудовой кодекс РФ, ст.212, 215, 217 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Постановление Минтруда России от 08.02.2000г. № 14 «Рекомендации по организации работы службы охраны труда в организации».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Федеральный закон от 30.12.09 № 384-Ф3 «Технический регламент о безопасности зданий и сооружений». </a:t>
            </a:r>
          </a:p>
          <a:p>
            <a:pPr algn="just">
              <a:spcAft>
                <a:spcPts val="0"/>
              </a:spcAft>
            </a:pP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Локальные нормативные акты работодателя (директора ОО):          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Приказы о назначении ответственных лиц: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руководителя (или специалиста) службы охраны труда;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за содержание и эксплуатацию зданий и сооружений;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за безопасную эксплуатацию автомобильного транспорта; - за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электрохозяйство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9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109</TotalTime>
  <Words>3516</Words>
  <Application>Microsoft Office PowerPoint</Application>
  <PresentationFormat>Произвольный</PresentationFormat>
  <Paragraphs>386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Гарантии и компенсации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22</cp:lastModifiedBy>
  <cp:revision>53</cp:revision>
  <dcterms:created xsi:type="dcterms:W3CDTF">2018-10-05T05:36:34Z</dcterms:created>
  <dcterms:modified xsi:type="dcterms:W3CDTF">2019-02-27T03:14:18Z</dcterms:modified>
</cp:coreProperties>
</file>