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drawings/drawing2.xml" ContentType="application/vnd.openxmlformats-officedocument.drawingml.chartshapes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charts/chart8.xml" ContentType="application/vnd.openxmlformats-officedocument.drawingml.chart+xml"/>
  <Override PartName="/ppt/charts/chart9.xml" ContentType="application/vnd.openxmlformats-officedocument.drawingml.chart+xml"/>
  <Override PartName="/ppt/charts/chart11.xml" ContentType="application/vnd.openxmlformats-officedocument.drawingml.chart+xml"/>
  <Override PartName="/ppt/slideLayouts/slideLayout10.xml" ContentType="application/vnd.openxmlformats-officedocument.presentationml.slideLayou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charts/chart10.xml" ContentType="application/vnd.openxmlformats-officedocument.drawingml.chart+xml"/>
  <Default Extension="xlsx" ContentType="application/vnd.openxmlformats-officedocument.spreadsheetml.sheet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drawings/drawing3.xml" ContentType="application/vnd.openxmlformats-officedocument.drawingml.chartshapes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rawings/drawing1.xml" ContentType="application/vnd.openxmlformats-officedocument.drawingml.chartshapes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696" r:id="rId1"/>
  </p:sldMasterIdLst>
  <p:notesMasterIdLst>
    <p:notesMasterId r:id="rId23"/>
  </p:notesMasterIdLst>
  <p:handoutMasterIdLst>
    <p:handoutMasterId r:id="rId24"/>
  </p:handoutMasterIdLst>
  <p:sldIdLst>
    <p:sldId id="426" r:id="rId2"/>
    <p:sldId id="428" r:id="rId3"/>
    <p:sldId id="432" r:id="rId4"/>
    <p:sldId id="419" r:id="rId5"/>
    <p:sldId id="433" r:id="rId6"/>
    <p:sldId id="429" r:id="rId7"/>
    <p:sldId id="430" r:id="rId8"/>
    <p:sldId id="436" r:id="rId9"/>
    <p:sldId id="437" r:id="rId10"/>
    <p:sldId id="439" r:id="rId11"/>
    <p:sldId id="440" r:id="rId12"/>
    <p:sldId id="431" r:id="rId13"/>
    <p:sldId id="435" r:id="rId14"/>
    <p:sldId id="441" r:id="rId15"/>
    <p:sldId id="442" r:id="rId16"/>
    <p:sldId id="421" r:id="rId17"/>
    <p:sldId id="425" r:id="rId18"/>
    <p:sldId id="443" r:id="rId19"/>
    <p:sldId id="444" r:id="rId20"/>
    <p:sldId id="447" r:id="rId21"/>
    <p:sldId id="445" r:id="rId22"/>
  </p:sldIdLst>
  <p:sldSz cx="9144000" cy="6858000" type="screen4x3"/>
  <p:notesSz cx="6797675" cy="992663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0066FF"/>
    <a:srgbClr val="A9F3EC"/>
    <a:srgbClr val="100373"/>
    <a:srgbClr val="48932D"/>
    <a:srgbClr val="A5FBA7"/>
    <a:srgbClr val="342C9E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69CF1AB2-1976-4502-BF36-3FF5EA218861}" styleName="Средний стиль 4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3B4B98B0-60AC-42C2-AFA5-B58CD77FA1E5}" styleName="Светлый стиль 1 - акцент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617" autoAdjust="0"/>
    <p:restoredTop sz="94483" autoAdjust="0"/>
  </p:normalViewPr>
  <p:slideViewPr>
    <p:cSldViewPr>
      <p:cViewPr>
        <p:scale>
          <a:sx n="110" d="100"/>
          <a:sy n="110" d="100"/>
        </p:scale>
        <p:origin x="-1848" y="-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258"/>
    </p:cViewPr>
  </p:outlin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.xlsx"/></Relationships>
</file>

<file path=ppt/charts/_rels/chart10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package" Target="../embeddings/_____Microsoft_Office_Excel10.xlsx"/></Relationships>
</file>

<file path=ppt/charts/_rels/chart1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3.xml"/><Relationship Id="rId1" Type="http://schemas.openxmlformats.org/officeDocument/2006/relationships/package" Target="../embeddings/_____Microsoft_Office_Excel1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4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5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6.xlsx"/></Relationships>
</file>

<file path=ppt/charts/_rels/chart7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_____Microsoft_Office_Excel7.xlsx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8.xlsx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9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style val="10"/>
  <c:chart>
    <c:autoTitleDeleted val="1"/>
    <c:plotArea>
      <c:layout>
        <c:manualLayout>
          <c:layoutTarget val="inner"/>
          <c:xMode val="edge"/>
          <c:yMode val="edge"/>
          <c:x val="7.4913177511385376E-2"/>
          <c:y val="8.9553221359599602E-2"/>
          <c:w val="0.79627917195520737"/>
          <c:h val="0.88048789759060364"/>
        </c:manualLayout>
      </c:layout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организации</c:v>
                </c:pt>
              </c:strCache>
            </c:strRef>
          </c:tx>
          <c:dPt>
            <c:idx val="1"/>
            <c:spPr>
              <a:solidFill>
                <a:schemeClr val="accent2"/>
              </a:solidFill>
            </c:spPr>
          </c:dPt>
          <c:dLbls>
            <c:dLbl>
              <c:idx val="1"/>
              <c:layout>
                <c:manualLayout>
                  <c:x val="8.610786111378331E-2"/>
                  <c:y val="4.0233089430599972E-2"/>
                </c:manualLayout>
              </c:layout>
              <c:showVal val="1"/>
            </c:dLbl>
            <c:dLbl>
              <c:idx val="3"/>
              <c:layout/>
              <c:tx>
                <c:rich>
                  <a:bodyPr/>
                  <a:lstStyle/>
                  <a:p>
                    <a:r>
                      <a:rPr lang="en-US" dirty="0" smtClean="0">
                        <a:solidFill>
                          <a:schemeClr val="tx2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rPr>
                      <a:t>1</a:t>
                    </a:r>
                    <a:r>
                      <a:rPr lang="en-US" dirty="0" smtClean="0"/>
                      <a:t>3</a:t>
                    </a:r>
                    <a:r>
                      <a:rPr lang="ru-RU" dirty="0" smtClean="0"/>
                      <a:t>0</a:t>
                    </a:r>
                    <a:r>
                      <a:rPr lang="en-US" dirty="0" smtClean="0"/>
                      <a:t>3</a:t>
                    </a:r>
                    <a:endParaRPr lang="en-US" dirty="0"/>
                  </a:p>
                </c:rich>
              </c:tx>
              <c:showVal val="1"/>
            </c:dLbl>
            <c:dLbl>
              <c:idx val="4"/>
              <c:delete val="1"/>
            </c:dLbl>
            <c:dLbl>
              <c:idx val="5"/>
              <c:layout>
                <c:manualLayout>
                  <c:x val="5.6932254894524532E-2"/>
                  <c:y val="-0.13285812427815702"/>
                </c:manualLayout>
              </c:layout>
              <c:showVal val="1"/>
            </c:dLbl>
            <c:txPr>
              <a:bodyPr/>
              <a:lstStyle/>
              <a:p>
                <a:pPr>
                  <a:defRPr>
                    <a:solidFill>
                      <a:schemeClr val="tx2">
                        <a:lumMod val="50000"/>
                      </a:schemeClr>
                    </a:solidFill>
                    <a:latin typeface="Arial" pitchFamily="34" charset="0"/>
                    <a:cs typeface="Arial" pitchFamily="34" charset="0"/>
                  </a:defRPr>
                </a:pPr>
                <a:endParaRPr lang="ru-RU"/>
              </a:p>
            </c:txPr>
            <c:showVal val="1"/>
          </c:dLbls>
          <c:cat>
            <c:strRef>
              <c:f>Лист1!$A$2:$A$5</c:f>
              <c:strCache>
                <c:ptCount val="4"/>
                <c:pt idx="0">
                  <c:v>2015 год</c:v>
                </c:pt>
                <c:pt idx="1">
                  <c:v>2016 год</c:v>
                </c:pt>
                <c:pt idx="2">
                  <c:v>2017 год </c:v>
                </c:pt>
                <c:pt idx="3">
                  <c:v>2018 год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1324</c:v>
                </c:pt>
                <c:pt idx="1">
                  <c:v>5</c:v>
                </c:pt>
                <c:pt idx="2">
                  <c:v>1399</c:v>
                </c:pt>
                <c:pt idx="3">
                  <c:v>1321</c:v>
                </c:pt>
              </c:numCache>
            </c:numRef>
          </c:val>
        </c:ser>
        <c:dLbls>
          <c:showVal val="1"/>
        </c:dLbls>
        <c:firstSliceAng val="0"/>
        <c:holeSize val="63"/>
      </c:doughnutChart>
    </c:plotArea>
    <c:plotVisOnly val="1"/>
    <c:dispBlanksAs val="zero"/>
  </c:chart>
  <c:txPr>
    <a:bodyPr/>
    <a:lstStyle/>
    <a:p>
      <a:pPr>
        <a:defRPr sz="1800"/>
      </a:pPr>
      <a:endParaRPr lang="ru-RU"/>
    </a:p>
  </c:txPr>
  <c:externalData r:id="rId1"/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style val="11"/>
  <c:chart>
    <c:autoTitleDeleted val="1"/>
    <c:plotArea>
      <c:layout>
        <c:manualLayout>
          <c:layoutTarget val="inner"/>
          <c:xMode val="edge"/>
          <c:yMode val="edge"/>
          <c:x val="0.14543961272431591"/>
          <c:y val="6.3953157841053709E-2"/>
          <c:w val="0.79677516682468774"/>
          <c:h val="0.88103634113560758"/>
        </c:manualLayout>
      </c:layout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организации</c:v>
                </c:pt>
              </c:strCache>
            </c:strRef>
          </c:tx>
          <c:dPt>
            <c:idx val="1"/>
            <c:spPr>
              <a:solidFill>
                <a:schemeClr val="accent5">
                  <a:lumMod val="40000"/>
                  <a:lumOff val="60000"/>
                </a:schemeClr>
              </a:solidFill>
            </c:spPr>
          </c:dPt>
          <c:dPt>
            <c:idx val="4"/>
            <c:spPr>
              <a:pattFill prst="wdDnDiag">
                <a:fgClr>
                  <a:schemeClr val="bg1"/>
                </a:fgClr>
                <a:bgClr>
                  <a:schemeClr val="bg1">
                    <a:lumMod val="75000"/>
                  </a:schemeClr>
                </a:bgClr>
              </a:pattFill>
            </c:spPr>
          </c:dPt>
          <c:dLbls>
            <c:spPr>
              <a:solidFill>
                <a:schemeClr val="accent4">
                  <a:lumMod val="75000"/>
                </a:schemeClr>
              </a:solidFill>
              <a:ln>
                <a:solidFill>
                  <a:schemeClr val="accent4">
                    <a:lumMod val="75000"/>
                  </a:schemeClr>
                </a:solidFill>
              </a:ln>
            </c:spPr>
            <c:txPr>
              <a:bodyPr/>
              <a:lstStyle/>
              <a:p>
                <a:pPr>
                  <a:defRPr sz="1400" b="0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defRPr>
                </a:pPr>
                <a:endParaRPr lang="ru-RU"/>
              </a:p>
            </c:txPr>
            <c:showVal val="1"/>
          </c:dLbls>
          <c:cat>
            <c:strRef>
              <c:f>Лист1!$A$2:$A$3</c:f>
              <c:strCache>
                <c:ptCount val="1"/>
                <c:pt idx="0">
                  <c:v>Информационная открытость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114.7</c:v>
                </c:pt>
                <c:pt idx="1">
                  <c:v>45.3</c:v>
                </c:pt>
              </c:numCache>
            </c:numRef>
          </c:val>
        </c:ser>
        <c:dLbls>
          <c:showVal val="1"/>
        </c:dLbls>
        <c:firstSliceAng val="0"/>
        <c:holeSize val="63"/>
      </c:doughnutChart>
    </c:plotArea>
    <c:plotVisOnly val="1"/>
    <c:dispBlanksAs val="zero"/>
  </c:chart>
  <c:txPr>
    <a:bodyPr/>
    <a:lstStyle/>
    <a:p>
      <a:pPr>
        <a:defRPr sz="1800"/>
      </a:pPr>
      <a:endParaRPr lang="ru-RU"/>
    </a:p>
  </c:txPr>
  <c:externalData r:id="rId1"/>
  <c:userShapes r:id="rId2"/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view3D>
      <c:rAngAx val="1"/>
    </c:view3D>
    <c:plotArea>
      <c:layout>
        <c:manualLayout>
          <c:layoutTarget val="inner"/>
          <c:xMode val="edge"/>
          <c:yMode val="edge"/>
          <c:x val="0.20765185614849191"/>
          <c:y val="6.403342431179149E-3"/>
          <c:w val="0.49145614849187935"/>
          <c:h val="0.97169585693390315"/>
        </c:manualLayout>
      </c:layout>
      <c:bar3DChart>
        <c:barDir val="bar"/>
        <c:grouping val="stacked"/>
        <c:ser>
          <c:idx val="0"/>
          <c:order val="0"/>
          <c:tx>
            <c:strRef>
              <c:f>Лист1!$B$1</c:f>
              <c:strCache>
                <c:ptCount val="1"/>
                <c:pt idx="0">
                  <c:v>Открытость и доступность информации об организации</c:v>
                </c:pt>
              </c:strCache>
            </c:strRef>
          </c:tx>
          <c:dLbls>
            <c:txPr>
              <a:bodyPr/>
              <a:lstStyle/>
              <a:p>
                <a:pPr>
                  <a:defRPr sz="900" b="1">
                    <a:solidFill>
                      <a:schemeClr val="tx1"/>
                    </a:solidFill>
                    <a:effectLst/>
                  </a:defRPr>
                </a:pPr>
                <a:endParaRPr lang="ru-RU"/>
              </a:p>
            </c:txPr>
            <c:showVal val="1"/>
          </c:dLbls>
          <c:cat>
            <c:strRef>
              <c:f>Лист1!$A$2:$A$23</c:f>
              <c:strCache>
                <c:ptCount val="22"/>
                <c:pt idx="0">
                  <c:v>Нагайбакский муниципальный район</c:v>
                </c:pt>
                <c:pt idx="1">
                  <c:v>Пластовский муниципальный район</c:v>
                </c:pt>
                <c:pt idx="2">
                  <c:v>Октябрьский муниципальный район</c:v>
                </c:pt>
                <c:pt idx="3">
                  <c:v>Нязепетровский муниципальный район</c:v>
                </c:pt>
                <c:pt idx="4">
                  <c:v>Агаповский муниципальный район</c:v>
                </c:pt>
                <c:pt idx="5">
                  <c:v>Увельский муниципальный район</c:v>
                </c:pt>
                <c:pt idx="6">
                  <c:v>Миасский городской округ</c:v>
                </c:pt>
                <c:pt idx="7">
                  <c:v>Кусинский муниципальный район</c:v>
                </c:pt>
                <c:pt idx="8">
                  <c:v>Чебаркульский городской округ</c:v>
                </c:pt>
                <c:pt idx="9">
                  <c:v>Ашинский муниципальный район</c:v>
                </c:pt>
                <c:pt idx="10">
                  <c:v>Кунашакский муниципальный район</c:v>
                </c:pt>
                <c:pt idx="11">
                  <c:v>Чебаркульский муниципальный район</c:v>
                </c:pt>
                <c:pt idx="12">
                  <c:v>Верхнеуральский муниципальный район</c:v>
                </c:pt>
                <c:pt idx="13">
                  <c:v>Кизильский муниципальный район</c:v>
                </c:pt>
                <c:pt idx="14">
                  <c:v>Озерский городской округ</c:v>
                </c:pt>
                <c:pt idx="15">
                  <c:v>Сосновский муниципальный район</c:v>
                </c:pt>
                <c:pt idx="16">
                  <c:v>Еткульский муниципальный район</c:v>
                </c:pt>
                <c:pt idx="17">
                  <c:v>Челябинский городской округ</c:v>
                </c:pt>
                <c:pt idx="18">
                  <c:v>Магнитогорский городской округ</c:v>
                </c:pt>
                <c:pt idx="19">
                  <c:v>Южноуральский городской округ</c:v>
                </c:pt>
                <c:pt idx="20">
                  <c:v>Саткинский муниципальный район</c:v>
                </c:pt>
                <c:pt idx="21">
                  <c:v>Снежинский городской округ</c:v>
                </c:pt>
              </c:strCache>
            </c:strRef>
          </c:cat>
          <c:val>
            <c:numRef>
              <c:f>Лист1!$B$2:$B$23</c:f>
              <c:numCache>
                <c:formatCode>0.0</c:formatCode>
                <c:ptCount val="22"/>
                <c:pt idx="0">
                  <c:v>30.428381765353112</c:v>
                </c:pt>
                <c:pt idx="1">
                  <c:v>28.163320769902178</c:v>
                </c:pt>
                <c:pt idx="2">
                  <c:v>29.682383602434989</c:v>
                </c:pt>
                <c:pt idx="3">
                  <c:v>30.189692324093585</c:v>
                </c:pt>
                <c:pt idx="4">
                  <c:v>29.892708621910309</c:v>
                </c:pt>
                <c:pt idx="5">
                  <c:v>28.686854277156943</c:v>
                </c:pt>
                <c:pt idx="6">
                  <c:v>29.168401073248926</c:v>
                </c:pt>
                <c:pt idx="7">
                  <c:v>28.312145087876491</c:v>
                </c:pt>
                <c:pt idx="8">
                  <c:v>29.126052302752715</c:v>
                </c:pt>
                <c:pt idx="9">
                  <c:v>31.161412409205713</c:v>
                </c:pt>
                <c:pt idx="10">
                  <c:v>29.296240411335724</c:v>
                </c:pt>
                <c:pt idx="11">
                  <c:v>31.556436882237072</c:v>
                </c:pt>
                <c:pt idx="12">
                  <c:v>31.264984042181322</c:v>
                </c:pt>
                <c:pt idx="13">
                  <c:v>31.620273731952249</c:v>
                </c:pt>
                <c:pt idx="14">
                  <c:v>29.76766771871581</c:v>
                </c:pt>
                <c:pt idx="15">
                  <c:v>33.322716212525819</c:v>
                </c:pt>
                <c:pt idx="16">
                  <c:v>32.392413042736315</c:v>
                </c:pt>
                <c:pt idx="17">
                  <c:v>32.289905559244744</c:v>
                </c:pt>
                <c:pt idx="18">
                  <c:v>33.960868133857176</c:v>
                </c:pt>
                <c:pt idx="19">
                  <c:v>31.523126066704574</c:v>
                </c:pt>
                <c:pt idx="20">
                  <c:v>34.118556036606009</c:v>
                </c:pt>
                <c:pt idx="21">
                  <c:v>30.284311908641929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Комфортность условий предоставления услуг и доступность их получения</c:v>
                </c:pt>
              </c:strCache>
            </c:strRef>
          </c:tx>
          <c:spPr>
            <a:solidFill>
              <a:schemeClr val="accent5"/>
            </a:solidFill>
          </c:spPr>
          <c:dLbls>
            <c:txPr>
              <a:bodyPr/>
              <a:lstStyle/>
              <a:p>
                <a:pPr>
                  <a:defRPr sz="800" b="1"/>
                </a:pPr>
                <a:endParaRPr lang="ru-RU"/>
              </a:p>
            </c:txPr>
            <c:showVal val="1"/>
          </c:dLbls>
          <c:cat>
            <c:strRef>
              <c:f>Лист1!$A$2:$A$23</c:f>
              <c:strCache>
                <c:ptCount val="22"/>
                <c:pt idx="0">
                  <c:v>Нагайбакский муниципальный район</c:v>
                </c:pt>
                <c:pt idx="1">
                  <c:v>Пластовский муниципальный район</c:v>
                </c:pt>
                <c:pt idx="2">
                  <c:v>Октябрьский муниципальный район</c:v>
                </c:pt>
                <c:pt idx="3">
                  <c:v>Нязепетровский муниципальный район</c:v>
                </c:pt>
                <c:pt idx="4">
                  <c:v>Агаповский муниципальный район</c:v>
                </c:pt>
                <c:pt idx="5">
                  <c:v>Увельский муниципальный район</c:v>
                </c:pt>
                <c:pt idx="6">
                  <c:v>Миасский городской округ</c:v>
                </c:pt>
                <c:pt idx="7">
                  <c:v>Кусинский муниципальный район</c:v>
                </c:pt>
                <c:pt idx="8">
                  <c:v>Чебаркульский городской округ</c:v>
                </c:pt>
                <c:pt idx="9">
                  <c:v>Ашинский муниципальный район</c:v>
                </c:pt>
                <c:pt idx="10">
                  <c:v>Кунашакский муниципальный район</c:v>
                </c:pt>
                <c:pt idx="11">
                  <c:v>Чебаркульский муниципальный район</c:v>
                </c:pt>
                <c:pt idx="12">
                  <c:v>Верхнеуральский муниципальный район</c:v>
                </c:pt>
                <c:pt idx="13">
                  <c:v>Кизильский муниципальный район</c:v>
                </c:pt>
                <c:pt idx="14">
                  <c:v>Озерский городской округ</c:v>
                </c:pt>
                <c:pt idx="15">
                  <c:v>Сосновский муниципальный район</c:v>
                </c:pt>
                <c:pt idx="16">
                  <c:v>Еткульский муниципальный район</c:v>
                </c:pt>
                <c:pt idx="17">
                  <c:v>Челябинский городской округ</c:v>
                </c:pt>
                <c:pt idx="18">
                  <c:v>Магнитогорский городской округ</c:v>
                </c:pt>
                <c:pt idx="19">
                  <c:v>Южноуральский городской округ</c:v>
                </c:pt>
                <c:pt idx="20">
                  <c:v>Саткинский муниципальный район</c:v>
                </c:pt>
                <c:pt idx="21">
                  <c:v>Снежинский городской округ</c:v>
                </c:pt>
              </c:strCache>
            </c:strRef>
          </c:cat>
          <c:val>
            <c:numRef>
              <c:f>Лист1!$C$2:$C$23</c:f>
              <c:numCache>
                <c:formatCode>0.0</c:formatCode>
                <c:ptCount val="22"/>
                <c:pt idx="0">
                  <c:v>33.328577081770241</c:v>
                </c:pt>
                <c:pt idx="1">
                  <c:v>37.361394103235554</c:v>
                </c:pt>
                <c:pt idx="2">
                  <c:v>36.476129526879689</c:v>
                </c:pt>
                <c:pt idx="3">
                  <c:v>33.735492999971513</c:v>
                </c:pt>
                <c:pt idx="4">
                  <c:v>36.342223524025002</c:v>
                </c:pt>
                <c:pt idx="5">
                  <c:v>35.513809713474544</c:v>
                </c:pt>
                <c:pt idx="6">
                  <c:v>42.020536251101063</c:v>
                </c:pt>
                <c:pt idx="7">
                  <c:v>36.830859823523831</c:v>
                </c:pt>
                <c:pt idx="8">
                  <c:v>39.920058110231011</c:v>
                </c:pt>
                <c:pt idx="9">
                  <c:v>37.959742832394525</c:v>
                </c:pt>
                <c:pt idx="10">
                  <c:v>38.097887366534145</c:v>
                </c:pt>
                <c:pt idx="11">
                  <c:v>37.761731184715188</c:v>
                </c:pt>
                <c:pt idx="12">
                  <c:v>39.746817675534224</c:v>
                </c:pt>
                <c:pt idx="13">
                  <c:v>38.19024781968514</c:v>
                </c:pt>
                <c:pt idx="14">
                  <c:v>45.643378446986333</c:v>
                </c:pt>
                <c:pt idx="15">
                  <c:v>39.214892860976732</c:v>
                </c:pt>
                <c:pt idx="16">
                  <c:v>39.639454673951604</c:v>
                </c:pt>
                <c:pt idx="17">
                  <c:v>42.760318658078489</c:v>
                </c:pt>
                <c:pt idx="18">
                  <c:v>43.519686150518204</c:v>
                </c:pt>
                <c:pt idx="19">
                  <c:v>47.187708600665928</c:v>
                </c:pt>
                <c:pt idx="20">
                  <c:v>45.685201337513448</c:v>
                </c:pt>
                <c:pt idx="21">
                  <c:v>47.359662110537244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Доброжелательность, вежливость, компетентность работников организации</c:v>
                </c:pt>
              </c:strCache>
            </c:strRef>
          </c:tx>
          <c:dLbls>
            <c:txPr>
              <a:bodyPr/>
              <a:lstStyle/>
              <a:p>
                <a:pPr>
                  <a:defRPr sz="800" b="1"/>
                </a:pPr>
                <a:endParaRPr lang="ru-RU"/>
              </a:p>
            </c:txPr>
            <c:showVal val="1"/>
          </c:dLbls>
          <c:cat>
            <c:strRef>
              <c:f>Лист1!$A$2:$A$23</c:f>
              <c:strCache>
                <c:ptCount val="22"/>
                <c:pt idx="0">
                  <c:v>Нагайбакский муниципальный район</c:v>
                </c:pt>
                <c:pt idx="1">
                  <c:v>Пластовский муниципальный район</c:v>
                </c:pt>
                <c:pt idx="2">
                  <c:v>Октябрьский муниципальный район</c:v>
                </c:pt>
                <c:pt idx="3">
                  <c:v>Нязепетровский муниципальный район</c:v>
                </c:pt>
                <c:pt idx="4">
                  <c:v>Агаповский муниципальный район</c:v>
                </c:pt>
                <c:pt idx="5">
                  <c:v>Увельский муниципальный район</c:v>
                </c:pt>
                <c:pt idx="6">
                  <c:v>Миасский городской округ</c:v>
                </c:pt>
                <c:pt idx="7">
                  <c:v>Кусинский муниципальный район</c:v>
                </c:pt>
                <c:pt idx="8">
                  <c:v>Чебаркульский городской округ</c:v>
                </c:pt>
                <c:pt idx="9">
                  <c:v>Ашинский муниципальный район</c:v>
                </c:pt>
                <c:pt idx="10">
                  <c:v>Кунашакский муниципальный район</c:v>
                </c:pt>
                <c:pt idx="11">
                  <c:v>Чебаркульский муниципальный район</c:v>
                </c:pt>
                <c:pt idx="12">
                  <c:v>Верхнеуральский муниципальный район</c:v>
                </c:pt>
                <c:pt idx="13">
                  <c:v>Кизильский муниципальный район</c:v>
                </c:pt>
                <c:pt idx="14">
                  <c:v>Озерский городской округ</c:v>
                </c:pt>
                <c:pt idx="15">
                  <c:v>Сосновский муниципальный район</c:v>
                </c:pt>
                <c:pt idx="16">
                  <c:v>Еткульский муниципальный район</c:v>
                </c:pt>
                <c:pt idx="17">
                  <c:v>Челябинский городской округ</c:v>
                </c:pt>
                <c:pt idx="18">
                  <c:v>Магнитогорский городской округ</c:v>
                </c:pt>
                <c:pt idx="19">
                  <c:v>Южноуральский городской округ</c:v>
                </c:pt>
                <c:pt idx="20">
                  <c:v>Саткинский муниципальный район</c:v>
                </c:pt>
                <c:pt idx="21">
                  <c:v>Снежинский городской округ</c:v>
                </c:pt>
              </c:strCache>
            </c:strRef>
          </c:cat>
          <c:val>
            <c:numRef>
              <c:f>Лист1!$D$2:$D$23</c:f>
              <c:numCache>
                <c:formatCode>0.0</c:formatCode>
                <c:ptCount val="22"/>
                <c:pt idx="0">
                  <c:v>19.423962227031279</c:v>
                </c:pt>
                <c:pt idx="1">
                  <c:v>19.113524182797608</c:v>
                </c:pt>
                <c:pt idx="2">
                  <c:v>19.047154492280569</c:v>
                </c:pt>
                <c:pt idx="3">
                  <c:v>19.849310094408132</c:v>
                </c:pt>
                <c:pt idx="4">
                  <c:v>19.184523809523693</c:v>
                </c:pt>
                <c:pt idx="5">
                  <c:v>19.854393067689546</c:v>
                </c:pt>
                <c:pt idx="6">
                  <c:v>17.883978680207758</c:v>
                </c:pt>
                <c:pt idx="7">
                  <c:v>19.650216450216536</c:v>
                </c:pt>
                <c:pt idx="8">
                  <c:v>19.066956941805888</c:v>
                </c:pt>
                <c:pt idx="9">
                  <c:v>18.847956070368028</c:v>
                </c:pt>
                <c:pt idx="10">
                  <c:v>19.967307692307635</c:v>
                </c:pt>
                <c:pt idx="11">
                  <c:v>19.894261294261288</c:v>
                </c:pt>
                <c:pt idx="12">
                  <c:v>19.311324263038614</c:v>
                </c:pt>
                <c:pt idx="13">
                  <c:v>19.982517482517409</c:v>
                </c:pt>
                <c:pt idx="14">
                  <c:v>18.028246184348486</c:v>
                </c:pt>
                <c:pt idx="15">
                  <c:v>19.638237653968471</c:v>
                </c:pt>
                <c:pt idx="16">
                  <c:v>19.683704453441287</c:v>
                </c:pt>
                <c:pt idx="17">
                  <c:v>19.127124495905097</c:v>
                </c:pt>
                <c:pt idx="18">
                  <c:v>19.044256708552595</c:v>
                </c:pt>
                <c:pt idx="19">
                  <c:v>19.143648373983662</c:v>
                </c:pt>
                <c:pt idx="20">
                  <c:v>19.06303982609327</c:v>
                </c:pt>
                <c:pt idx="21">
                  <c:v>19.887644787644788</c:v>
                </c:pt>
              </c:numCache>
            </c:numRef>
          </c:val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Показатели, характеризующие удовлетворенность качеством оказания услуг</c:v>
                </c:pt>
              </c:strCache>
            </c:strRef>
          </c:tx>
          <c:dLbls>
            <c:txPr>
              <a:bodyPr/>
              <a:lstStyle/>
              <a:p>
                <a:pPr>
                  <a:defRPr sz="800" b="1"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Val val="1"/>
          </c:dLbls>
          <c:cat>
            <c:strRef>
              <c:f>Лист1!$A$2:$A$23</c:f>
              <c:strCache>
                <c:ptCount val="22"/>
                <c:pt idx="0">
                  <c:v>Нагайбакский муниципальный район</c:v>
                </c:pt>
                <c:pt idx="1">
                  <c:v>Пластовский муниципальный район</c:v>
                </c:pt>
                <c:pt idx="2">
                  <c:v>Октябрьский муниципальный район</c:v>
                </c:pt>
                <c:pt idx="3">
                  <c:v>Нязепетровский муниципальный район</c:v>
                </c:pt>
                <c:pt idx="4">
                  <c:v>Агаповский муниципальный район</c:v>
                </c:pt>
                <c:pt idx="5">
                  <c:v>Увельский муниципальный район</c:v>
                </c:pt>
                <c:pt idx="6">
                  <c:v>Миасский городской округ</c:v>
                </c:pt>
                <c:pt idx="7">
                  <c:v>Кусинский муниципальный район</c:v>
                </c:pt>
                <c:pt idx="8">
                  <c:v>Чебаркульский городской округ</c:v>
                </c:pt>
                <c:pt idx="9">
                  <c:v>Ашинский муниципальный район</c:v>
                </c:pt>
                <c:pt idx="10">
                  <c:v>Кунашакский муниципальный район</c:v>
                </c:pt>
                <c:pt idx="11">
                  <c:v>Чебаркульский муниципальный район</c:v>
                </c:pt>
                <c:pt idx="12">
                  <c:v>Верхнеуральский муниципальный район</c:v>
                </c:pt>
                <c:pt idx="13">
                  <c:v>Кизильский муниципальный район</c:v>
                </c:pt>
                <c:pt idx="14">
                  <c:v>Озерский городской округ</c:v>
                </c:pt>
                <c:pt idx="15">
                  <c:v>Сосновский муниципальный район</c:v>
                </c:pt>
                <c:pt idx="16">
                  <c:v>Еткульский муниципальный район</c:v>
                </c:pt>
                <c:pt idx="17">
                  <c:v>Челябинский городской округ</c:v>
                </c:pt>
                <c:pt idx="18">
                  <c:v>Магнитогорский городской округ</c:v>
                </c:pt>
                <c:pt idx="19">
                  <c:v>Южноуральский городской округ</c:v>
                </c:pt>
                <c:pt idx="20">
                  <c:v>Саткинский муниципальный район</c:v>
                </c:pt>
                <c:pt idx="21">
                  <c:v>Снежинский городской округ</c:v>
                </c:pt>
              </c:strCache>
            </c:strRef>
          </c:cat>
          <c:val>
            <c:numRef>
              <c:f>Лист1!$E$2:$E$23</c:f>
              <c:numCache>
                <c:formatCode>0.0</c:formatCode>
                <c:ptCount val="22"/>
                <c:pt idx="0">
                  <c:v>28.673834584000833</c:v>
                </c:pt>
                <c:pt idx="1">
                  <c:v>28.133514284280785</c:v>
                </c:pt>
                <c:pt idx="2">
                  <c:v>27.56984726149182</c:v>
                </c:pt>
                <c:pt idx="3">
                  <c:v>29.449483497102527</c:v>
                </c:pt>
                <c:pt idx="4">
                  <c:v>28.277640864037856</c:v>
                </c:pt>
                <c:pt idx="5">
                  <c:v>29.649437589188214</c:v>
                </c:pt>
                <c:pt idx="6">
                  <c:v>25.126621014585606</c:v>
                </c:pt>
                <c:pt idx="7">
                  <c:v>29.470153920153919</c:v>
                </c:pt>
                <c:pt idx="8">
                  <c:v>26.744236614156772</c:v>
                </c:pt>
                <c:pt idx="9">
                  <c:v>28.001533629201273</c:v>
                </c:pt>
                <c:pt idx="10">
                  <c:v>29.709277483951727</c:v>
                </c:pt>
                <c:pt idx="11">
                  <c:v>29.270015948963234</c:v>
                </c:pt>
                <c:pt idx="12">
                  <c:v>28.682157262449618</c:v>
                </c:pt>
                <c:pt idx="13">
                  <c:v>29.797626615808433</c:v>
                </c:pt>
                <c:pt idx="14">
                  <c:v>26.445795907514587</c:v>
                </c:pt>
                <c:pt idx="15">
                  <c:v>28.641279889200455</c:v>
                </c:pt>
                <c:pt idx="16">
                  <c:v>29.400327742432989</c:v>
                </c:pt>
                <c:pt idx="17">
                  <c:v>28.257860337951545</c:v>
                </c:pt>
                <c:pt idx="18">
                  <c:v>28.16698636403191</c:v>
                </c:pt>
                <c:pt idx="19">
                  <c:v>28.604097376201036</c:v>
                </c:pt>
                <c:pt idx="20">
                  <c:v>27.652648851588989</c:v>
                </c:pt>
                <c:pt idx="21">
                  <c:v>29.662438595803529</c:v>
                </c:pt>
              </c:numCache>
            </c:numRef>
          </c:val>
        </c:ser>
        <c:dLbls>
          <c:showVal val="1"/>
        </c:dLbls>
        <c:gapWidth val="110"/>
        <c:shape val="box"/>
        <c:axId val="137234304"/>
        <c:axId val="137276416"/>
        <c:axId val="0"/>
      </c:bar3DChart>
      <c:catAx>
        <c:axId val="137234304"/>
        <c:scaling>
          <c:orientation val="minMax"/>
        </c:scaling>
        <c:axPos val="l"/>
        <c:tickLblPos val="nextTo"/>
        <c:txPr>
          <a:bodyPr/>
          <a:lstStyle/>
          <a:p>
            <a:pPr>
              <a:defRPr sz="1000" i="1"/>
            </a:pPr>
            <a:endParaRPr lang="ru-RU"/>
          </a:p>
        </c:txPr>
        <c:crossAx val="137276416"/>
        <c:crosses val="autoZero"/>
        <c:auto val="1"/>
        <c:lblAlgn val="ctr"/>
        <c:lblOffset val="100"/>
      </c:catAx>
      <c:valAx>
        <c:axId val="137276416"/>
        <c:scaling>
          <c:orientation val="minMax"/>
          <c:max val="130"/>
          <c:min val="0"/>
        </c:scaling>
        <c:delete val="1"/>
        <c:axPos val="b"/>
        <c:majorGridlines>
          <c:spPr>
            <a:ln>
              <a:noFill/>
            </a:ln>
          </c:spPr>
        </c:majorGridlines>
        <c:numFmt formatCode="0.0" sourceLinked="1"/>
        <c:tickLblPos val="none"/>
        <c:crossAx val="137234304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80850185614849623"/>
          <c:y val="0.16469288800483356"/>
          <c:w val="0.19149814385150876"/>
          <c:h val="0.67061422399033466"/>
        </c:manualLayout>
      </c:layout>
      <c:txPr>
        <a:bodyPr/>
        <a:lstStyle/>
        <a:p>
          <a:pPr>
            <a:defRPr sz="1000" i="1"/>
          </a:pPr>
          <a:endParaRPr lang="ru-RU"/>
        </a:p>
      </c:txPr>
    </c:legend>
    <c:plotVisOnly val="1"/>
    <c:dispBlanksAs val="gap"/>
  </c:chart>
  <c:txPr>
    <a:bodyPr/>
    <a:lstStyle/>
    <a:p>
      <a:pPr>
        <a:defRPr sz="1800"/>
      </a:pPr>
      <a:endParaRPr lang="ru-RU"/>
    </a:p>
  </c:txPr>
  <c:externalData r:id="rId1"/>
  <c:userShapes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style val="11"/>
  <c:chart>
    <c:autoTitleDeleted val="1"/>
    <c:plotArea>
      <c:layout>
        <c:manualLayout>
          <c:layoutTarget val="inner"/>
          <c:xMode val="edge"/>
          <c:yMode val="edge"/>
          <c:x val="7.4913177511385293E-2"/>
          <c:y val="8.955322135959945E-2"/>
          <c:w val="0.79627917195520737"/>
          <c:h val="0.88048789759060353"/>
        </c:manualLayout>
      </c:layout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организации</c:v>
                </c:pt>
              </c:strCache>
            </c:strRef>
          </c:tx>
          <c:dPt>
            <c:idx val="1"/>
            <c:spPr>
              <a:solidFill>
                <a:schemeClr val="accent5">
                  <a:lumMod val="75000"/>
                </a:schemeClr>
              </a:solidFill>
            </c:spPr>
          </c:dPt>
          <c:dPt>
            <c:idx val="2"/>
            <c:spPr>
              <a:solidFill>
                <a:srgbClr val="48932D"/>
              </a:solidFill>
            </c:spPr>
          </c:dPt>
          <c:dPt>
            <c:idx val="3"/>
            <c:spPr>
              <a:solidFill>
                <a:schemeClr val="accent4">
                  <a:lumMod val="75000"/>
                </a:schemeClr>
              </a:solidFill>
            </c:spPr>
          </c:dPt>
          <c:dLbls>
            <c:dLbl>
              <c:idx val="0"/>
              <c:layout/>
              <c:tx>
                <c:rich>
                  <a:bodyPr/>
                  <a:lstStyle/>
                  <a:p>
                    <a:pPr>
                      <a:defRPr sz="2400" b="0" i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defRPr>
                    </a:pPr>
                    <a:r>
                      <a:rPr lang="en-US" sz="2400" b="0" i="0" smtClean="0">
                        <a:latin typeface="Arial" pitchFamily="34" charset="0"/>
                        <a:cs typeface="Arial" pitchFamily="34" charset="0"/>
                      </a:rPr>
                      <a:t>5</a:t>
                    </a:r>
                    <a:r>
                      <a:rPr lang="ru-RU" smtClean="0"/>
                      <a:t>6</a:t>
                    </a:r>
                    <a:r>
                      <a:rPr lang="en-US" smtClean="0"/>
                      <a:t>9</a:t>
                    </a:r>
                    <a:endParaRPr lang="en-US"/>
                  </a:p>
                </c:rich>
              </c:tx>
              <c:spPr/>
              <c:showVal val="1"/>
            </c:dLbl>
            <c:dLbl>
              <c:idx val="1"/>
              <c:spPr/>
              <c:txPr>
                <a:bodyPr/>
                <a:lstStyle/>
                <a:p>
                  <a:pPr>
                    <a:defRPr sz="2400" b="0" i="0">
                      <a:solidFill>
                        <a:schemeClr val="bg1"/>
                      </a:solidFill>
                      <a:latin typeface="Arial" pitchFamily="34" charset="0"/>
                      <a:cs typeface="Arial" pitchFamily="34" charset="0"/>
                    </a:defRPr>
                  </a:pPr>
                  <a:endParaRPr lang="ru-RU"/>
                </a:p>
              </c:txPr>
            </c:dLbl>
            <c:dLbl>
              <c:idx val="2"/>
              <c:layout/>
              <c:tx>
                <c:rich>
                  <a:bodyPr/>
                  <a:lstStyle/>
                  <a:p>
                    <a:pPr>
                      <a:defRPr sz="2400" b="0" i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defRPr>
                    </a:pPr>
                    <a:r>
                      <a:rPr lang="en-US" smtClean="0"/>
                      <a:t>5</a:t>
                    </a:r>
                    <a:r>
                      <a:rPr lang="ru-RU" smtClean="0"/>
                      <a:t>0</a:t>
                    </a:r>
                    <a:endParaRPr lang="en-US"/>
                  </a:p>
                </c:rich>
              </c:tx>
              <c:spPr/>
              <c:showVal val="1"/>
            </c:dLbl>
            <c:dLbl>
              <c:idx val="3"/>
              <c:layout/>
              <c:tx>
                <c:rich>
                  <a:bodyPr/>
                  <a:lstStyle/>
                  <a:p>
                    <a:pPr>
                      <a:defRPr sz="2400" b="0" i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defRPr>
                    </a:pPr>
                    <a:r>
                      <a:rPr lang="en-US" sz="2400" b="0" i="0" dirty="0" smtClean="0">
                        <a:latin typeface="Arial" pitchFamily="34" charset="0"/>
                        <a:cs typeface="Arial" pitchFamily="34" charset="0"/>
                      </a:rPr>
                      <a:t>1</a:t>
                    </a:r>
                    <a:r>
                      <a:rPr lang="ru-RU" dirty="0" smtClean="0"/>
                      <a:t>85</a:t>
                    </a:r>
                    <a:endParaRPr lang="en-US" dirty="0"/>
                  </a:p>
                </c:rich>
              </c:tx>
              <c:spPr/>
              <c:showVal val="1"/>
            </c:dLbl>
            <c:dLbl>
              <c:idx val="4"/>
              <c:delete val="1"/>
            </c:dLbl>
            <c:dLbl>
              <c:idx val="5"/>
              <c:layout>
                <c:manualLayout>
                  <c:x val="5.693225489452447E-2"/>
                  <c:y val="-0.13285812427815713"/>
                </c:manualLayout>
              </c:layout>
              <c:showVal val="1"/>
            </c:dLbl>
            <c:txPr>
              <a:bodyPr/>
              <a:lstStyle/>
              <a:p>
                <a:pPr>
                  <a:defRPr sz="2400" b="0" i="0">
                    <a:solidFill>
                      <a:schemeClr val="tx2">
                        <a:lumMod val="75000"/>
                      </a:schemeClr>
                    </a:solidFill>
                    <a:latin typeface="Arial" pitchFamily="34" charset="0"/>
                    <a:cs typeface="Arial" pitchFamily="34" charset="0"/>
                  </a:defRPr>
                </a:pPr>
                <a:endParaRPr lang="ru-RU"/>
              </a:p>
            </c:txPr>
            <c:showVal val="1"/>
          </c:dLbls>
          <c:cat>
            <c:strRef>
              <c:f>Лист1!$A$2:$A$6</c:f>
              <c:strCache>
                <c:ptCount val="5"/>
                <c:pt idx="0">
                  <c:v>Общеобразовательное</c:v>
                </c:pt>
                <c:pt idx="1">
                  <c:v>Дошкольное</c:v>
                </c:pt>
                <c:pt idx="2">
                  <c:v>Профессиональное</c:v>
                </c:pt>
                <c:pt idx="3">
                  <c:v>Дополнительное</c:v>
                </c:pt>
                <c:pt idx="4">
                  <c:v>Высшее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579</c:v>
                </c:pt>
                <c:pt idx="1">
                  <c:v>497</c:v>
                </c:pt>
                <c:pt idx="2">
                  <c:v>51</c:v>
                </c:pt>
                <c:pt idx="3">
                  <c:v>192</c:v>
                </c:pt>
                <c:pt idx="4">
                  <c:v>2</c:v>
                </c:pt>
              </c:numCache>
            </c:numRef>
          </c:val>
        </c:ser>
        <c:dLbls>
          <c:showVal val="1"/>
        </c:dLbls>
        <c:firstSliceAng val="0"/>
        <c:holeSize val="63"/>
      </c:doughnutChart>
    </c:plotArea>
    <c:plotVisOnly val="1"/>
    <c:dispBlanksAs val="zero"/>
  </c:chart>
  <c:txPr>
    <a:bodyPr/>
    <a:lstStyle/>
    <a:p>
      <a:pPr>
        <a:defRPr sz="1800"/>
      </a:pPr>
      <a:endParaRPr lang="ru-RU"/>
    </a:p>
  </c:txPr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style val="10"/>
  <c:chart>
    <c:autoTitleDeleted val="1"/>
    <c:plotArea>
      <c:layout>
        <c:manualLayout>
          <c:layoutTarget val="inner"/>
          <c:xMode val="edge"/>
          <c:yMode val="edge"/>
          <c:x val="7.4913177511385293E-2"/>
          <c:y val="8.955322135959945E-2"/>
          <c:w val="0.79627917195520737"/>
          <c:h val="0.88048789759060353"/>
        </c:manualLayout>
      </c:layout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организации</c:v>
                </c:pt>
              </c:strCache>
            </c:strRef>
          </c:tx>
          <c:dPt>
            <c:idx val="1"/>
            <c:spPr>
              <a:solidFill>
                <a:schemeClr val="accent5">
                  <a:lumMod val="75000"/>
                </a:schemeClr>
              </a:solidFill>
            </c:spPr>
          </c:dPt>
          <c:dLbls>
            <c:dLbl>
              <c:idx val="4"/>
              <c:delete val="1"/>
            </c:dLbl>
            <c:dLbl>
              <c:idx val="5"/>
              <c:layout>
                <c:manualLayout>
                  <c:x val="5.693225489452447E-2"/>
                  <c:y val="-0.13285812427815713"/>
                </c:manualLayout>
              </c:layout>
              <c:showVal val="1"/>
            </c:dLbl>
            <c:txPr>
              <a:bodyPr/>
              <a:lstStyle/>
              <a:p>
                <a:pPr>
                  <a:defRPr sz="2800" b="0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defRPr>
                </a:pPr>
                <a:endParaRPr lang="ru-RU"/>
              </a:p>
            </c:txPr>
            <c:showVal val="1"/>
          </c:dLbls>
          <c:cat>
            <c:strRef>
              <c:f>Лист1!$A$2:$A$4</c:f>
              <c:strCache>
                <c:ptCount val="3"/>
                <c:pt idx="0">
                  <c:v>Отрасль образования</c:v>
                </c:pt>
                <c:pt idx="1">
                  <c:v>Отрасль культуры</c:v>
                </c:pt>
                <c:pt idx="2">
                  <c:v>Отрасль физической культуры и спорта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44</c:v>
                </c:pt>
                <c:pt idx="1">
                  <c:v>2</c:v>
                </c:pt>
                <c:pt idx="2">
                  <c:v>4</c:v>
                </c:pt>
              </c:numCache>
            </c:numRef>
          </c:val>
        </c:ser>
        <c:dLbls>
          <c:showVal val="1"/>
        </c:dLbls>
        <c:firstSliceAng val="0"/>
        <c:holeSize val="63"/>
      </c:doughnutChart>
    </c:plotArea>
    <c:plotVisOnly val="1"/>
    <c:dispBlanksAs val="zero"/>
  </c:chart>
  <c:txPr>
    <a:bodyPr/>
    <a:lstStyle/>
    <a:p>
      <a:pPr>
        <a:defRPr sz="1800"/>
      </a:pPr>
      <a:endParaRPr lang="ru-RU"/>
    </a:p>
  </c:txPr>
  <c:externalData r:id="rId1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view3D>
      <c:rAngAx val="1"/>
    </c:view3D>
    <c:plotArea>
      <c:layout/>
      <c:bar3DChart>
        <c:barDir val="col"/>
        <c:grouping val="stacked"/>
        <c:ser>
          <c:idx val="0"/>
          <c:order val="0"/>
          <c:tx>
            <c:strRef>
              <c:f>Лист1!$B$1</c:f>
              <c:strCache>
                <c:ptCount val="1"/>
                <c:pt idx="0">
                  <c:v>Количество организаций</c:v>
                </c:pt>
              </c:strCache>
            </c:strRef>
          </c:tx>
          <c:spPr>
            <a:solidFill>
              <a:schemeClr val="accent5">
                <a:lumMod val="75000"/>
              </a:schemeClr>
            </a:solidFill>
          </c:spPr>
          <c:dLbls>
            <c:dLbl>
              <c:idx val="0"/>
              <c:spPr>
                <a:solidFill>
                  <a:schemeClr val="bg1"/>
                </a:solidFill>
                <a:ln>
                  <a:solidFill>
                    <a:schemeClr val="tx2">
                      <a:lumMod val="75000"/>
                    </a:schemeClr>
                  </a:solidFill>
                </a:ln>
              </c:spPr>
              <c:txPr>
                <a:bodyPr/>
                <a:lstStyle/>
                <a:p>
                  <a:pPr>
                    <a:defRPr>
                      <a:solidFill>
                        <a:schemeClr val="tx2">
                          <a:lumMod val="50000"/>
                        </a:schemeClr>
                      </a:solidFill>
                    </a:defRPr>
                  </a:pPr>
                  <a:endParaRPr lang="ru-RU"/>
                </a:p>
              </c:txPr>
            </c:dLbl>
            <c:dLbl>
              <c:idx val="1"/>
              <c:spPr>
                <a:solidFill>
                  <a:schemeClr val="bg1"/>
                </a:solidFill>
                <a:ln>
                  <a:solidFill>
                    <a:schemeClr val="tx2">
                      <a:lumMod val="75000"/>
                    </a:schemeClr>
                  </a:solidFill>
                </a:ln>
              </c:spPr>
              <c:txPr>
                <a:bodyPr/>
                <a:lstStyle/>
                <a:p>
                  <a:pPr>
                    <a:defRPr>
                      <a:solidFill>
                        <a:schemeClr val="tx2">
                          <a:lumMod val="50000"/>
                        </a:schemeClr>
                      </a:solidFill>
                    </a:defRPr>
                  </a:pPr>
                  <a:endParaRPr lang="ru-RU"/>
                </a:p>
              </c:txPr>
            </c:dLbl>
            <c:dLbl>
              <c:idx val="2"/>
              <c:spPr>
                <a:solidFill>
                  <a:schemeClr val="bg1"/>
                </a:solidFill>
                <a:ln>
                  <a:solidFill>
                    <a:schemeClr val="tx2">
                      <a:lumMod val="75000"/>
                    </a:schemeClr>
                  </a:solidFill>
                </a:ln>
              </c:spPr>
              <c:txPr>
                <a:bodyPr/>
                <a:lstStyle/>
                <a:p>
                  <a:pPr>
                    <a:defRPr>
                      <a:solidFill>
                        <a:schemeClr val="tx2">
                          <a:lumMod val="50000"/>
                        </a:schemeClr>
                      </a:solidFill>
                    </a:defRPr>
                  </a:pPr>
                  <a:endParaRPr lang="ru-RU"/>
                </a:p>
              </c:txPr>
            </c:dLbl>
            <c:dLbl>
              <c:idx val="3"/>
              <c:layout/>
              <c:tx>
                <c:rich>
                  <a:bodyPr/>
                  <a:lstStyle/>
                  <a:p>
                    <a:pPr>
                      <a:defRPr>
                        <a:solidFill>
                          <a:schemeClr val="tx2">
                            <a:lumMod val="50000"/>
                          </a:schemeClr>
                        </a:solidFill>
                      </a:defRPr>
                    </a:pPr>
                    <a:r>
                      <a:rPr lang="en-US" smtClean="0"/>
                      <a:t>1303</a:t>
                    </a:r>
                    <a:endParaRPr lang="en-US"/>
                  </a:p>
                </c:rich>
              </c:tx>
              <c:spPr>
                <a:solidFill>
                  <a:schemeClr val="bg1"/>
                </a:solidFill>
                <a:ln>
                  <a:solidFill>
                    <a:schemeClr val="tx2">
                      <a:lumMod val="75000"/>
                    </a:schemeClr>
                  </a:solidFill>
                </a:ln>
              </c:spPr>
              <c:showVal val="1"/>
            </c:dLbl>
            <c:dLbl>
              <c:idx val="4"/>
              <c:spPr>
                <a:solidFill>
                  <a:schemeClr val="bg1"/>
                </a:solidFill>
                <a:ln>
                  <a:solidFill>
                    <a:schemeClr val="tx2">
                      <a:lumMod val="75000"/>
                    </a:schemeClr>
                  </a:solidFill>
                </a:ln>
              </c:spPr>
              <c:txPr>
                <a:bodyPr/>
                <a:lstStyle/>
                <a:p>
                  <a:pPr>
                    <a:defRPr>
                      <a:solidFill>
                        <a:schemeClr val="tx2">
                          <a:lumMod val="50000"/>
                        </a:schemeClr>
                      </a:solidFill>
                    </a:defRPr>
                  </a:pPr>
                  <a:endParaRPr lang="ru-RU"/>
                </a:p>
              </c:txPr>
            </c:dLbl>
            <c:dLbl>
              <c:idx val="5"/>
              <c:spPr>
                <a:solidFill>
                  <a:schemeClr val="bg1"/>
                </a:solidFill>
                <a:ln>
                  <a:solidFill>
                    <a:schemeClr val="tx2">
                      <a:lumMod val="75000"/>
                    </a:schemeClr>
                  </a:solidFill>
                </a:ln>
              </c:spPr>
              <c:txPr>
                <a:bodyPr/>
                <a:lstStyle/>
                <a:p>
                  <a:pPr>
                    <a:defRPr>
                      <a:solidFill>
                        <a:schemeClr val="tx2">
                          <a:lumMod val="50000"/>
                        </a:schemeClr>
                      </a:solidFill>
                    </a:defRPr>
                  </a:pPr>
                  <a:endParaRPr lang="ru-RU"/>
                </a:p>
              </c:txPr>
            </c:dLbl>
            <c:dLbl>
              <c:idx val="6"/>
              <c:spPr>
                <a:solidFill>
                  <a:schemeClr val="bg1"/>
                </a:solidFill>
                <a:ln>
                  <a:solidFill>
                    <a:schemeClr val="tx2">
                      <a:lumMod val="75000"/>
                    </a:schemeClr>
                  </a:solidFill>
                </a:ln>
              </c:spPr>
              <c:txPr>
                <a:bodyPr/>
                <a:lstStyle/>
                <a:p>
                  <a:pPr>
                    <a:defRPr>
                      <a:solidFill>
                        <a:schemeClr val="tx2">
                          <a:lumMod val="50000"/>
                        </a:schemeClr>
                      </a:solidFill>
                    </a:defRPr>
                  </a:pPr>
                  <a:endParaRPr lang="ru-RU"/>
                </a:p>
              </c:txPr>
            </c:dLbl>
            <c:spPr>
              <a:ln>
                <a:solidFill>
                  <a:schemeClr val="tx2">
                    <a:lumMod val="75000"/>
                  </a:schemeClr>
                </a:solidFill>
              </a:ln>
            </c:spPr>
            <c:txPr>
              <a:bodyPr/>
              <a:lstStyle/>
              <a:p>
                <a:pPr>
                  <a:defRPr>
                    <a:solidFill>
                      <a:schemeClr val="tx2">
                        <a:lumMod val="50000"/>
                      </a:schemeClr>
                    </a:solidFill>
                  </a:defRPr>
                </a:pPr>
                <a:endParaRPr lang="ru-RU"/>
              </a:p>
            </c:txPr>
            <c:showVal val="1"/>
          </c:dLbls>
          <c:cat>
            <c:numRef>
              <c:f>Лист1!$A$2:$A$8</c:f>
              <c:numCache>
                <c:formatCode>General</c:formatCode>
                <c:ptCount val="7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  <c:pt idx="4">
                  <c:v>2019</c:v>
                </c:pt>
                <c:pt idx="5">
                  <c:v>2020</c:v>
                </c:pt>
                <c:pt idx="6">
                  <c:v>2021</c:v>
                </c:pt>
              </c:numCache>
            </c:numRef>
          </c:cat>
          <c:val>
            <c:numRef>
              <c:f>Лист1!$B$2:$B$8</c:f>
              <c:numCache>
                <c:formatCode>General</c:formatCode>
                <c:ptCount val="7"/>
                <c:pt idx="0">
                  <c:v>1324</c:v>
                </c:pt>
                <c:pt idx="1">
                  <c:v>5</c:v>
                </c:pt>
                <c:pt idx="2">
                  <c:v>1399</c:v>
                </c:pt>
                <c:pt idx="3">
                  <c:v>1302</c:v>
                </c:pt>
                <c:pt idx="4">
                  <c:v>650</c:v>
                </c:pt>
                <c:pt idx="5">
                  <c:v>630</c:v>
                </c:pt>
                <c:pt idx="6">
                  <c:v>830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Ряд 2</c:v>
                </c:pt>
              </c:strCache>
            </c:strRef>
          </c:tx>
          <c:cat>
            <c:numRef>
              <c:f>Лист1!$A$2:$A$8</c:f>
              <c:numCache>
                <c:formatCode>General</c:formatCode>
                <c:ptCount val="7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  <c:pt idx="4">
                  <c:v>2019</c:v>
                </c:pt>
                <c:pt idx="5">
                  <c:v>2020</c:v>
                </c:pt>
                <c:pt idx="6">
                  <c:v>2021</c:v>
                </c:pt>
              </c:numCache>
            </c:numRef>
          </c:cat>
          <c:val>
            <c:numRef>
              <c:f>Лист1!$C$2:$C$8</c:f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Ряд 3</c:v>
                </c:pt>
              </c:strCache>
            </c:strRef>
          </c:tx>
          <c:cat>
            <c:numRef>
              <c:f>Лист1!$A$2:$A$8</c:f>
              <c:numCache>
                <c:formatCode>General</c:formatCode>
                <c:ptCount val="7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  <c:pt idx="4">
                  <c:v>2019</c:v>
                </c:pt>
                <c:pt idx="5">
                  <c:v>2020</c:v>
                </c:pt>
                <c:pt idx="6">
                  <c:v>2021</c:v>
                </c:pt>
              </c:numCache>
            </c:numRef>
          </c:cat>
          <c:val>
            <c:numRef>
              <c:f>Лист1!$D$2:$D$8</c:f>
            </c:numRef>
          </c:val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Ряд 4</c:v>
                </c:pt>
              </c:strCache>
            </c:strRef>
          </c:tx>
          <c:cat>
            <c:numRef>
              <c:f>Лист1!$A$2:$A$8</c:f>
              <c:numCache>
                <c:formatCode>General</c:formatCode>
                <c:ptCount val="7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  <c:pt idx="4">
                  <c:v>2019</c:v>
                </c:pt>
                <c:pt idx="5">
                  <c:v>2020</c:v>
                </c:pt>
                <c:pt idx="6">
                  <c:v>2021</c:v>
                </c:pt>
              </c:numCache>
            </c:numRef>
          </c:cat>
          <c:val>
            <c:numRef>
              <c:f>Лист1!$E$2:$E$8</c:f>
              <c:numCache>
                <c:formatCode>General</c:formatCode>
                <c:ptCount val="7"/>
              </c:numCache>
            </c:numRef>
          </c:val>
        </c:ser>
        <c:dLbls>
          <c:showVal val="1"/>
        </c:dLbls>
        <c:shape val="box"/>
        <c:axId val="152252800"/>
        <c:axId val="152254336"/>
        <c:axId val="0"/>
      </c:bar3DChart>
      <c:catAx>
        <c:axId val="152252800"/>
        <c:scaling>
          <c:orientation val="minMax"/>
        </c:scaling>
        <c:axPos val="b"/>
        <c:numFmt formatCode="General" sourceLinked="1"/>
        <c:tickLblPos val="nextTo"/>
        <c:txPr>
          <a:bodyPr/>
          <a:lstStyle/>
          <a:p>
            <a:pPr>
              <a:defRPr sz="1000"/>
            </a:pPr>
            <a:endParaRPr lang="ru-RU"/>
          </a:p>
        </c:txPr>
        <c:crossAx val="152254336"/>
        <c:crosses val="autoZero"/>
        <c:auto val="1"/>
        <c:lblAlgn val="ctr"/>
        <c:lblOffset val="100"/>
      </c:catAx>
      <c:valAx>
        <c:axId val="152254336"/>
        <c:scaling>
          <c:orientation val="minMax"/>
        </c:scaling>
        <c:axPos val="l"/>
        <c:majorGridlines/>
        <c:numFmt formatCode="General" sourceLinked="1"/>
        <c:tickLblPos val="nextTo"/>
        <c:txPr>
          <a:bodyPr/>
          <a:lstStyle/>
          <a:p>
            <a:pPr>
              <a:defRPr sz="1000"/>
            </a:pPr>
            <a:endParaRPr lang="ru-RU"/>
          </a:p>
        </c:txPr>
        <c:crossAx val="152252800"/>
        <c:crosses val="autoZero"/>
        <c:crossBetween val="between"/>
      </c:valAx>
    </c:plotArea>
    <c:plotVisOnly val="1"/>
  </c:chart>
  <c:spPr>
    <a:solidFill>
      <a:schemeClr val="accent5">
        <a:lumMod val="40000"/>
        <a:lumOff val="60000"/>
      </a:schemeClr>
    </a:solidFill>
    <a:ln>
      <a:solidFill>
        <a:schemeClr val="accent5">
          <a:lumMod val="75000"/>
        </a:schemeClr>
      </a:solidFill>
    </a:ln>
  </c:spPr>
  <c:txPr>
    <a:bodyPr/>
    <a:lstStyle/>
    <a:p>
      <a:pPr>
        <a:defRPr sz="1800"/>
      </a:pPr>
      <a:endParaRPr lang="ru-RU"/>
    </a:p>
  </c:txPr>
  <c:externalData r:id="rId1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style val="11"/>
  <c:chart>
    <c:autoTitleDeleted val="1"/>
    <c:plotArea>
      <c:layout/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организации</c:v>
                </c:pt>
              </c:strCache>
            </c:strRef>
          </c:tx>
          <c:dPt>
            <c:idx val="1"/>
            <c:spPr>
              <a:solidFill>
                <a:schemeClr val="accent4">
                  <a:lumMod val="75000"/>
                </a:schemeClr>
              </a:solidFill>
            </c:spPr>
          </c:dPt>
          <c:dPt>
            <c:idx val="2"/>
            <c:spPr>
              <a:solidFill>
                <a:srgbClr val="00B0F0"/>
              </a:solidFill>
            </c:spPr>
          </c:dPt>
          <c:dPt>
            <c:idx val="3"/>
            <c:spPr>
              <a:solidFill>
                <a:srgbClr val="48932D"/>
              </a:solidFill>
            </c:spPr>
          </c:dPt>
          <c:dPt>
            <c:idx val="4"/>
            <c:spPr>
              <a:pattFill prst="wdDnDiag">
                <a:fgClr>
                  <a:schemeClr val="bg1"/>
                </a:fgClr>
                <a:bgClr>
                  <a:schemeClr val="bg1">
                    <a:lumMod val="75000"/>
                  </a:schemeClr>
                </a:bgClr>
              </a:pattFill>
            </c:spPr>
          </c:dPt>
          <c:dLbls>
            <c:txPr>
              <a:bodyPr/>
              <a:lstStyle/>
              <a:p>
                <a:pPr>
                  <a:defRPr sz="3600" b="1" i="0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defRPr>
                </a:pPr>
                <a:endParaRPr lang="ru-RU"/>
              </a:p>
            </c:txPr>
            <c:showVal val="1"/>
          </c:dLbls>
          <c:cat>
            <c:strRef>
              <c:f>Лист1!$A$2:$A$5</c:f>
              <c:strCache>
                <c:ptCount val="4"/>
                <c:pt idx="0">
                  <c:v>Информационная открытость</c:v>
                </c:pt>
                <c:pt idx="1">
                  <c:v>Комфортность условий предоставления социальных услуг и доступность их получения. </c:v>
                </c:pt>
                <c:pt idx="2">
                  <c:v>Оценка работы сотрудников организации.</c:v>
                </c:pt>
                <c:pt idx="3">
                  <c:v>Удовлетворенность качеством предоставления услуг. 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40</c:v>
                </c:pt>
                <c:pt idx="1">
                  <c:v>70</c:v>
                </c:pt>
                <c:pt idx="2">
                  <c:v>20</c:v>
                </c:pt>
                <c:pt idx="3">
                  <c:v>30</c:v>
                </c:pt>
              </c:numCache>
            </c:numRef>
          </c:val>
        </c:ser>
        <c:dLbls>
          <c:showVal val="1"/>
        </c:dLbls>
        <c:firstSliceAng val="0"/>
        <c:holeSize val="63"/>
      </c:doughnutChart>
    </c:plotArea>
    <c:plotVisOnly val="1"/>
    <c:dispBlanksAs val="zero"/>
  </c:chart>
  <c:txPr>
    <a:bodyPr/>
    <a:lstStyle/>
    <a:p>
      <a:pPr>
        <a:defRPr sz="1800"/>
      </a:pPr>
      <a:endParaRPr lang="ru-RU"/>
    </a:p>
  </c:txPr>
  <c:externalData r:id="rId1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style val="11"/>
  <c:chart>
    <c:autoTitleDeleted val="1"/>
    <c:plotArea>
      <c:layout>
        <c:manualLayout>
          <c:layoutTarget val="inner"/>
          <c:xMode val="edge"/>
          <c:yMode val="edge"/>
          <c:x val="0.10434161088652008"/>
          <c:y val="7.4570900097520584E-2"/>
          <c:w val="0.79677516682468774"/>
          <c:h val="0.88103634113560758"/>
        </c:manualLayout>
      </c:layout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организации</c:v>
                </c:pt>
              </c:strCache>
            </c:strRef>
          </c:tx>
          <c:dPt>
            <c:idx val="1"/>
            <c:spPr>
              <a:solidFill>
                <a:schemeClr val="accent5">
                  <a:lumMod val="40000"/>
                  <a:lumOff val="60000"/>
                </a:schemeClr>
              </a:solidFill>
            </c:spPr>
          </c:dPt>
          <c:dPt>
            <c:idx val="4"/>
            <c:spPr>
              <a:pattFill prst="wdDnDiag">
                <a:fgClr>
                  <a:schemeClr val="bg1"/>
                </a:fgClr>
                <a:bgClr>
                  <a:schemeClr val="bg1">
                    <a:lumMod val="75000"/>
                  </a:schemeClr>
                </a:bgClr>
              </a:pattFill>
            </c:spPr>
          </c:dPt>
          <c:dLbls>
            <c:spPr>
              <a:solidFill>
                <a:schemeClr val="accent4">
                  <a:lumMod val="75000"/>
                </a:schemeClr>
              </a:solidFill>
              <a:ln>
                <a:solidFill>
                  <a:schemeClr val="accent4">
                    <a:lumMod val="75000"/>
                  </a:schemeClr>
                </a:solidFill>
              </a:ln>
            </c:spPr>
            <c:txPr>
              <a:bodyPr/>
              <a:lstStyle/>
              <a:p>
                <a:pPr>
                  <a:defRPr sz="1200" b="0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defRPr>
                </a:pPr>
                <a:endParaRPr lang="ru-RU"/>
              </a:p>
            </c:txPr>
            <c:showVal val="1"/>
          </c:dLbls>
          <c:cat>
            <c:strRef>
              <c:f>Лист1!$A$2:$A$3</c:f>
              <c:strCache>
                <c:ptCount val="1"/>
                <c:pt idx="0">
                  <c:v>Информационная открытость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29.6</c:v>
                </c:pt>
                <c:pt idx="1">
                  <c:v>10.400000000000002</c:v>
                </c:pt>
              </c:numCache>
            </c:numRef>
          </c:val>
        </c:ser>
        <c:dLbls>
          <c:showVal val="1"/>
        </c:dLbls>
        <c:firstSliceAng val="0"/>
        <c:holeSize val="63"/>
      </c:doughnutChart>
    </c:plotArea>
    <c:plotVisOnly val="1"/>
    <c:dispBlanksAs val="zero"/>
  </c:chart>
  <c:txPr>
    <a:bodyPr/>
    <a:lstStyle/>
    <a:p>
      <a:pPr>
        <a:defRPr sz="1800"/>
      </a:pPr>
      <a:endParaRPr lang="ru-RU"/>
    </a:p>
  </c:txPr>
  <c:externalData r:id="rId1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style val="11"/>
  <c:chart>
    <c:autoTitleDeleted val="1"/>
    <c:plotArea>
      <c:layout>
        <c:manualLayout>
          <c:layoutTarget val="inner"/>
          <c:xMode val="edge"/>
          <c:yMode val="edge"/>
          <c:x val="7.8505175356364129E-2"/>
          <c:y val="7.4570776099404879E-2"/>
          <c:w val="0.79677516682468774"/>
          <c:h val="0.88103634113560758"/>
        </c:manualLayout>
      </c:layout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организации</c:v>
                </c:pt>
              </c:strCache>
            </c:strRef>
          </c:tx>
          <c:dPt>
            <c:idx val="1"/>
            <c:spPr>
              <a:solidFill>
                <a:schemeClr val="accent5">
                  <a:lumMod val="40000"/>
                  <a:lumOff val="60000"/>
                </a:schemeClr>
              </a:solidFill>
            </c:spPr>
          </c:dPt>
          <c:dPt>
            <c:idx val="4"/>
            <c:spPr>
              <a:pattFill prst="wdDnDiag">
                <a:fgClr>
                  <a:schemeClr val="bg1"/>
                </a:fgClr>
                <a:bgClr>
                  <a:schemeClr val="bg1">
                    <a:lumMod val="75000"/>
                  </a:schemeClr>
                </a:bgClr>
              </a:pattFill>
            </c:spPr>
          </c:dPt>
          <c:dLbls>
            <c:spPr>
              <a:solidFill>
                <a:schemeClr val="accent4">
                  <a:lumMod val="75000"/>
                </a:schemeClr>
              </a:solidFill>
              <a:ln>
                <a:solidFill>
                  <a:schemeClr val="accent4">
                    <a:lumMod val="75000"/>
                  </a:schemeClr>
                </a:solidFill>
              </a:ln>
            </c:spPr>
            <c:txPr>
              <a:bodyPr/>
              <a:lstStyle/>
              <a:p>
                <a:pPr>
                  <a:defRPr sz="1200" b="0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defRPr>
                </a:pPr>
                <a:endParaRPr lang="ru-RU"/>
              </a:p>
            </c:txPr>
            <c:showVal val="1"/>
          </c:dLbls>
          <c:cat>
            <c:strRef>
              <c:f>Лист1!$A$2:$A$3</c:f>
              <c:strCache>
                <c:ptCount val="1"/>
                <c:pt idx="0">
                  <c:v>Информационная открытость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38.6</c:v>
                </c:pt>
                <c:pt idx="1">
                  <c:v>31.4</c:v>
                </c:pt>
              </c:numCache>
            </c:numRef>
          </c:val>
        </c:ser>
        <c:dLbls>
          <c:showVal val="1"/>
        </c:dLbls>
        <c:firstSliceAng val="0"/>
        <c:holeSize val="63"/>
      </c:doughnutChart>
    </c:plotArea>
    <c:plotVisOnly val="1"/>
    <c:dispBlanksAs val="zero"/>
  </c:chart>
  <c:txPr>
    <a:bodyPr/>
    <a:lstStyle/>
    <a:p>
      <a:pPr>
        <a:defRPr sz="1800"/>
      </a:pPr>
      <a:endParaRPr lang="ru-RU"/>
    </a:p>
  </c:txPr>
  <c:externalData r:id="rId1"/>
  <c:userShapes r:id="rId2"/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style val="11"/>
  <c:chart>
    <c:autoTitleDeleted val="1"/>
    <c:plotArea>
      <c:layout>
        <c:manualLayout>
          <c:layoutTarget val="inner"/>
          <c:xMode val="edge"/>
          <c:yMode val="edge"/>
          <c:x val="0.10434161088652008"/>
          <c:y val="7.4570900097520584E-2"/>
          <c:w val="0.79677516682468774"/>
          <c:h val="0.88103634113560758"/>
        </c:manualLayout>
      </c:layout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организации</c:v>
                </c:pt>
              </c:strCache>
            </c:strRef>
          </c:tx>
          <c:dPt>
            <c:idx val="1"/>
            <c:spPr>
              <a:solidFill>
                <a:schemeClr val="accent5">
                  <a:lumMod val="40000"/>
                  <a:lumOff val="60000"/>
                </a:schemeClr>
              </a:solidFill>
            </c:spPr>
          </c:dPt>
          <c:dPt>
            <c:idx val="4"/>
            <c:spPr>
              <a:pattFill prst="wdDnDiag">
                <a:fgClr>
                  <a:schemeClr val="bg1"/>
                </a:fgClr>
                <a:bgClr>
                  <a:schemeClr val="bg1">
                    <a:lumMod val="75000"/>
                  </a:schemeClr>
                </a:bgClr>
              </a:pattFill>
            </c:spPr>
          </c:dPt>
          <c:dLbls>
            <c:dLbl>
              <c:idx val="1"/>
              <c:layout>
                <c:manualLayout>
                  <c:x val="-7.1854156122570748E-2"/>
                  <c:y val="-5.8789764100285163E-2"/>
                </c:manualLayout>
              </c:layout>
              <c:showVal val="1"/>
            </c:dLbl>
            <c:spPr>
              <a:solidFill>
                <a:schemeClr val="accent4">
                  <a:lumMod val="75000"/>
                </a:schemeClr>
              </a:solidFill>
              <a:ln>
                <a:solidFill>
                  <a:schemeClr val="accent4">
                    <a:lumMod val="75000"/>
                  </a:schemeClr>
                </a:solidFill>
              </a:ln>
            </c:spPr>
            <c:txPr>
              <a:bodyPr/>
              <a:lstStyle/>
              <a:p>
                <a:pPr>
                  <a:defRPr sz="1200" b="0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defRPr>
                </a:pPr>
                <a:endParaRPr lang="ru-RU"/>
              </a:p>
            </c:txPr>
            <c:showVal val="1"/>
          </c:dLbls>
          <c:cat>
            <c:strRef>
              <c:f>Лист1!$A$2:$A$3</c:f>
              <c:strCache>
                <c:ptCount val="1"/>
                <c:pt idx="0">
                  <c:v>Информационная открытость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18.8</c:v>
                </c:pt>
                <c:pt idx="1">
                  <c:v>1.1999999999999953</c:v>
                </c:pt>
              </c:numCache>
            </c:numRef>
          </c:val>
        </c:ser>
        <c:dLbls>
          <c:showVal val="1"/>
        </c:dLbls>
        <c:firstSliceAng val="0"/>
        <c:holeSize val="63"/>
      </c:doughnutChart>
    </c:plotArea>
    <c:plotVisOnly val="1"/>
    <c:dispBlanksAs val="zero"/>
  </c:chart>
  <c:txPr>
    <a:bodyPr/>
    <a:lstStyle/>
    <a:p>
      <a:pPr>
        <a:defRPr sz="1800"/>
      </a:pPr>
      <a:endParaRPr lang="ru-RU"/>
    </a:p>
  </c:txPr>
  <c:externalData r:id="rId1"/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style val="11"/>
  <c:chart>
    <c:autoTitleDeleted val="1"/>
    <c:plotArea>
      <c:layout>
        <c:manualLayout>
          <c:layoutTarget val="inner"/>
          <c:xMode val="edge"/>
          <c:yMode val="edge"/>
          <c:x val="0.10434161088652008"/>
          <c:y val="7.4570900097520584E-2"/>
          <c:w val="0.79677516682468774"/>
          <c:h val="0.88103634113560758"/>
        </c:manualLayout>
      </c:layout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организации</c:v>
                </c:pt>
              </c:strCache>
            </c:strRef>
          </c:tx>
          <c:dPt>
            <c:idx val="1"/>
            <c:spPr>
              <a:solidFill>
                <a:schemeClr val="accent5">
                  <a:lumMod val="40000"/>
                  <a:lumOff val="60000"/>
                </a:schemeClr>
              </a:solidFill>
            </c:spPr>
          </c:dPt>
          <c:dPt>
            <c:idx val="4"/>
            <c:spPr>
              <a:pattFill prst="wdDnDiag">
                <a:fgClr>
                  <a:schemeClr val="bg1"/>
                </a:fgClr>
                <a:bgClr>
                  <a:schemeClr val="bg1">
                    <a:lumMod val="75000"/>
                  </a:schemeClr>
                </a:bgClr>
              </a:pattFill>
            </c:spPr>
          </c:dPt>
          <c:dLbls>
            <c:dLbl>
              <c:idx val="1"/>
              <c:layout>
                <c:manualLayout>
                  <c:x val="-6.928793626105037E-2"/>
                  <c:y val="-5.3677610700260357E-2"/>
                </c:manualLayout>
              </c:layout>
              <c:showVal val="1"/>
            </c:dLbl>
            <c:spPr>
              <a:solidFill>
                <a:schemeClr val="accent4">
                  <a:lumMod val="75000"/>
                </a:schemeClr>
              </a:solidFill>
              <a:ln>
                <a:solidFill>
                  <a:schemeClr val="accent4">
                    <a:lumMod val="75000"/>
                  </a:schemeClr>
                </a:solidFill>
              </a:ln>
            </c:spPr>
            <c:txPr>
              <a:bodyPr/>
              <a:lstStyle/>
              <a:p>
                <a:pPr>
                  <a:defRPr sz="1200" b="0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defRPr>
                </a:pPr>
                <a:endParaRPr lang="ru-RU"/>
              </a:p>
            </c:txPr>
            <c:showVal val="1"/>
          </c:dLbls>
          <c:cat>
            <c:strRef>
              <c:f>Лист1!$A$2:$A$3</c:f>
              <c:strCache>
                <c:ptCount val="1"/>
                <c:pt idx="0">
                  <c:v>Информационная открытость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27.7</c:v>
                </c:pt>
                <c:pt idx="1">
                  <c:v>2.3000000000000007</c:v>
                </c:pt>
              </c:numCache>
            </c:numRef>
          </c:val>
        </c:ser>
        <c:dLbls>
          <c:showVal val="1"/>
        </c:dLbls>
        <c:firstSliceAng val="0"/>
        <c:holeSize val="63"/>
      </c:doughnutChart>
    </c:plotArea>
    <c:plotVisOnly val="1"/>
    <c:dispBlanksAs val="zero"/>
  </c:chart>
  <c:txPr>
    <a:bodyPr/>
    <a:lstStyle/>
    <a:p>
      <a:pPr>
        <a:defRPr sz="1800"/>
      </a:pPr>
      <a:endParaRPr lang="ru-RU"/>
    </a:p>
  </c:txPr>
  <c:externalData r:id="rId1"/>
</c:chartSpace>
</file>

<file path=ppt/drawing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2.png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0.33959</cdr:x>
      <cdr:y>0.35212</cdr:y>
    </cdr:from>
    <cdr:to>
      <cdr:x>0.5955</cdr:x>
      <cdr:y>0.65064</cdr:y>
    </cdr:to>
    <cdr:pic>
      <cdr:nvPicPr>
        <cdr:cNvPr id="2" name="Рисунок 1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 cstate="print">
          <a:extLst>
            <a:ext uri="{28A0092B-C50C-407E-A947-70E740481C1C}">
              <a14:useLocalDpi xmlns:lc="http://schemas.openxmlformats.org/drawingml/2006/lockedCanvas" xmlns:a14="http://schemas.microsoft.com/office/drawing/2010/main" xmlns="" xmlns:p="http://schemas.openxmlformats.org/presentationml/2006/main" val="0"/>
            </a:ext>
          </a:extLst>
        </a:blip>
        <a:stretch xmlns:a="http://schemas.openxmlformats.org/drawingml/2006/main">
          <a:fillRect/>
        </a:stretch>
      </cdr:blipFill>
      <cdr:spPr>
        <a:xfrm xmlns:a="http://schemas.openxmlformats.org/drawingml/2006/main">
          <a:off x="648072" y="576064"/>
          <a:ext cx="488372" cy="488372"/>
        </a:xfrm>
        <a:prstGeom xmlns:a="http://schemas.openxmlformats.org/drawingml/2006/main" prst="rect">
          <a:avLst/>
        </a:prstGeom>
      </cdr:spPr>
    </cdr:pic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0.49966</cdr:x>
      <cdr:y>0</cdr:y>
    </cdr:from>
    <cdr:to>
      <cdr:x>1</cdr:x>
      <cdr:y>0.24081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1798243" y="-72009"/>
          <a:ext cx="1440160" cy="57606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0.68252</cdr:x>
      <cdr:y>0.0229</cdr:y>
    </cdr:from>
    <cdr:to>
      <cdr:x>0.76225</cdr:x>
      <cdr:y>0.07176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5883348" y="135031"/>
          <a:ext cx="687214" cy="28803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pPr algn="ctr"/>
          <a:r>
            <a:rPr lang="ru-RU" sz="1000" b="1" dirty="0" smtClean="0"/>
            <a:t>127,2</a:t>
          </a:r>
          <a:endParaRPr lang="ru-RU" sz="1000" b="1" dirty="0"/>
        </a:p>
      </cdr:txBody>
    </cdr:sp>
  </cdr:relSizeAnchor>
  <cdr:relSizeAnchor xmlns:cdr="http://schemas.openxmlformats.org/drawingml/2006/chartDrawing">
    <cdr:from>
      <cdr:x>0.69092</cdr:x>
      <cdr:y>0.07176</cdr:y>
    </cdr:from>
    <cdr:to>
      <cdr:x>0.74939</cdr:x>
      <cdr:y>0.12329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5955730" y="423063"/>
          <a:ext cx="504012" cy="30381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pPr algn="ctr"/>
          <a:r>
            <a:rPr lang="ru-RU" sz="1000" b="1" dirty="0" smtClean="0"/>
            <a:t>126,5</a:t>
          </a:r>
          <a:endParaRPr lang="ru-RU" sz="1000" b="1" dirty="0"/>
        </a:p>
      </cdr:txBody>
    </cdr:sp>
  </cdr:relSizeAnchor>
  <cdr:relSizeAnchor xmlns:cdr="http://schemas.openxmlformats.org/drawingml/2006/chartDrawing">
    <cdr:from>
      <cdr:x>0.69092</cdr:x>
      <cdr:y>0.1084</cdr:y>
    </cdr:from>
    <cdr:to>
      <cdr:x>0.74939</cdr:x>
      <cdr:y>0.16438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5955730" y="639087"/>
          <a:ext cx="504012" cy="33004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pPr algn="ctr"/>
          <a:r>
            <a:rPr lang="ru-RU" sz="1000" b="1" dirty="0" smtClean="0"/>
            <a:t>126,5</a:t>
          </a:r>
          <a:endParaRPr lang="ru-RU" sz="1000" b="1" dirty="0"/>
        </a:p>
      </cdr:txBody>
    </cdr:sp>
  </cdr:relSizeAnchor>
  <cdr:relSizeAnchor xmlns:cdr="http://schemas.openxmlformats.org/drawingml/2006/chartDrawing">
    <cdr:from>
      <cdr:x>0.69092</cdr:x>
      <cdr:y>0.15725</cdr:y>
    </cdr:from>
    <cdr:to>
      <cdr:x>0.741</cdr:x>
      <cdr:y>0.20548</cdr:y>
    </cdr:to>
    <cdr:sp macro="" textlink="">
      <cdr:nvSpPr>
        <cdr:cNvPr id="5" name="TextBox 4"/>
        <cdr:cNvSpPr txBox="1"/>
      </cdr:nvSpPr>
      <cdr:spPr>
        <a:xfrm xmlns:a="http://schemas.openxmlformats.org/drawingml/2006/main">
          <a:off x="5955730" y="927119"/>
          <a:ext cx="431674" cy="28432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pPr algn="ctr"/>
          <a:r>
            <a:rPr lang="ru-RU" sz="1000" b="1" dirty="0" smtClean="0"/>
            <a:t>124,7</a:t>
          </a:r>
          <a:endParaRPr lang="ru-RU" sz="1000" b="1" dirty="0"/>
        </a:p>
      </cdr:txBody>
    </cdr:sp>
  </cdr:relSizeAnchor>
  <cdr:relSizeAnchor xmlns:cdr="http://schemas.openxmlformats.org/drawingml/2006/chartDrawing">
    <cdr:from>
      <cdr:x>0.68252</cdr:x>
      <cdr:y>0.1939</cdr:y>
    </cdr:from>
    <cdr:to>
      <cdr:x>0.74935</cdr:x>
      <cdr:y>0.25496</cdr:y>
    </cdr:to>
    <cdr:sp macro="" textlink="">
      <cdr:nvSpPr>
        <cdr:cNvPr id="6" name="TextBox 5"/>
        <cdr:cNvSpPr txBox="1"/>
      </cdr:nvSpPr>
      <cdr:spPr>
        <a:xfrm xmlns:a="http://schemas.openxmlformats.org/drawingml/2006/main">
          <a:off x="5883348" y="1143143"/>
          <a:ext cx="576064" cy="36003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pPr algn="ctr"/>
          <a:r>
            <a:rPr lang="ru-RU" sz="1000" b="1" dirty="0" smtClean="0"/>
            <a:t>122,4</a:t>
          </a:r>
          <a:endParaRPr lang="ru-RU" sz="1000" b="1" dirty="0"/>
        </a:p>
      </cdr:txBody>
    </cdr:sp>
  </cdr:relSizeAnchor>
  <cdr:relSizeAnchor xmlns:cdr="http://schemas.openxmlformats.org/drawingml/2006/chartDrawing">
    <cdr:from>
      <cdr:x>0.68252</cdr:x>
      <cdr:y>0.24275</cdr:y>
    </cdr:from>
    <cdr:to>
      <cdr:x>0.741</cdr:x>
      <cdr:y>0.28767</cdr:y>
    </cdr:to>
    <cdr:sp macro="" textlink="">
      <cdr:nvSpPr>
        <cdr:cNvPr id="7" name="TextBox 6"/>
        <cdr:cNvSpPr txBox="1"/>
      </cdr:nvSpPr>
      <cdr:spPr>
        <a:xfrm xmlns:a="http://schemas.openxmlformats.org/drawingml/2006/main">
          <a:off x="5883348" y="1431175"/>
          <a:ext cx="504056" cy="26483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pPr algn="ctr"/>
          <a:r>
            <a:rPr lang="ru-RU" sz="1000" b="1" dirty="0" smtClean="0"/>
            <a:t>121,1</a:t>
          </a:r>
          <a:endParaRPr lang="ru-RU" sz="1000" b="1" dirty="0"/>
        </a:p>
      </cdr:txBody>
    </cdr:sp>
  </cdr:relSizeAnchor>
  <cdr:relSizeAnchor xmlns:cdr="http://schemas.openxmlformats.org/drawingml/2006/chartDrawing">
    <cdr:from>
      <cdr:x>0.68252</cdr:x>
      <cdr:y>0.28767</cdr:y>
    </cdr:from>
    <cdr:to>
      <cdr:x>0.741</cdr:x>
      <cdr:y>0.32877</cdr:y>
    </cdr:to>
    <cdr:sp macro="" textlink="">
      <cdr:nvSpPr>
        <cdr:cNvPr id="9" name="TextBox 8"/>
        <cdr:cNvSpPr txBox="1"/>
      </cdr:nvSpPr>
      <cdr:spPr>
        <a:xfrm xmlns:a="http://schemas.openxmlformats.org/drawingml/2006/main">
          <a:off x="5883348" y="1696008"/>
          <a:ext cx="504056" cy="24231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pPr algn="ctr"/>
          <a:r>
            <a:rPr lang="ru-RU" sz="1000" b="1" dirty="0" smtClean="0"/>
            <a:t>120,8</a:t>
          </a:r>
          <a:endParaRPr lang="ru-RU" sz="1000" b="1" dirty="0"/>
        </a:p>
      </cdr:txBody>
    </cdr:sp>
  </cdr:relSizeAnchor>
  <cdr:relSizeAnchor xmlns:cdr="http://schemas.openxmlformats.org/drawingml/2006/chartDrawing">
    <cdr:from>
      <cdr:x>0.67417</cdr:x>
      <cdr:y>0.32877</cdr:y>
    </cdr:from>
    <cdr:to>
      <cdr:x>0.74939</cdr:x>
      <cdr:y>0.36986</cdr:y>
    </cdr:to>
    <cdr:sp macro="" textlink="">
      <cdr:nvSpPr>
        <cdr:cNvPr id="10" name="TextBox 9"/>
        <cdr:cNvSpPr txBox="1"/>
      </cdr:nvSpPr>
      <cdr:spPr>
        <a:xfrm xmlns:a="http://schemas.openxmlformats.org/drawingml/2006/main">
          <a:off x="5811340" y="1938320"/>
          <a:ext cx="648402" cy="24225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pPr algn="ctr"/>
          <a:r>
            <a:rPr lang="ru-RU" sz="1000" b="1" dirty="0" smtClean="0"/>
            <a:t>119,9</a:t>
          </a:r>
          <a:endParaRPr lang="ru-RU" sz="1000" b="1" dirty="0"/>
        </a:p>
      </cdr:txBody>
    </cdr:sp>
  </cdr:relSizeAnchor>
  <cdr:relSizeAnchor xmlns:cdr="http://schemas.openxmlformats.org/drawingml/2006/chartDrawing">
    <cdr:from>
      <cdr:x>0.68252</cdr:x>
      <cdr:y>0.36986</cdr:y>
    </cdr:from>
    <cdr:to>
      <cdr:x>0.741</cdr:x>
      <cdr:y>0.41096</cdr:y>
    </cdr:to>
    <cdr:sp macro="" textlink="">
      <cdr:nvSpPr>
        <cdr:cNvPr id="11" name="TextBox 10"/>
        <cdr:cNvSpPr txBox="1"/>
      </cdr:nvSpPr>
      <cdr:spPr>
        <a:xfrm xmlns:a="http://schemas.openxmlformats.org/drawingml/2006/main">
          <a:off x="5883348" y="2180573"/>
          <a:ext cx="504056" cy="24231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pPr algn="ctr"/>
          <a:r>
            <a:rPr lang="ru-RU" sz="1000" b="1" dirty="0" smtClean="0"/>
            <a:t>119,6</a:t>
          </a:r>
          <a:endParaRPr lang="ru-RU" sz="1000" b="1" dirty="0"/>
        </a:p>
      </cdr:txBody>
    </cdr:sp>
  </cdr:relSizeAnchor>
  <cdr:relSizeAnchor xmlns:cdr="http://schemas.openxmlformats.org/drawingml/2006/chartDrawing">
    <cdr:from>
      <cdr:x>0.68252</cdr:x>
      <cdr:y>0.41096</cdr:y>
    </cdr:from>
    <cdr:to>
      <cdr:x>0.741</cdr:x>
      <cdr:y>0.45205</cdr:y>
    </cdr:to>
    <cdr:sp macro="" textlink="">
      <cdr:nvSpPr>
        <cdr:cNvPr id="12" name="TextBox 11"/>
        <cdr:cNvSpPr txBox="1"/>
      </cdr:nvSpPr>
      <cdr:spPr>
        <a:xfrm xmlns:a="http://schemas.openxmlformats.org/drawingml/2006/main">
          <a:off x="5883348" y="2422885"/>
          <a:ext cx="504056" cy="24225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pPr algn="ctr"/>
          <a:r>
            <a:rPr lang="ru-RU" sz="1000" b="1" dirty="0" smtClean="0"/>
            <a:t>119,0</a:t>
          </a:r>
          <a:endParaRPr lang="ru-RU" sz="1000" b="1" dirty="0"/>
        </a:p>
      </cdr:txBody>
    </cdr:sp>
  </cdr:relSizeAnchor>
  <cdr:relSizeAnchor xmlns:cdr="http://schemas.openxmlformats.org/drawingml/2006/chartDrawing">
    <cdr:from>
      <cdr:x>0.67417</cdr:x>
      <cdr:y>0.45038</cdr:y>
    </cdr:from>
    <cdr:to>
      <cdr:x>0.741</cdr:x>
      <cdr:y>0.51145</cdr:y>
    </cdr:to>
    <cdr:sp macro="" textlink="">
      <cdr:nvSpPr>
        <cdr:cNvPr id="13" name="TextBox 12"/>
        <cdr:cNvSpPr txBox="1"/>
      </cdr:nvSpPr>
      <cdr:spPr>
        <a:xfrm xmlns:a="http://schemas.openxmlformats.org/drawingml/2006/main">
          <a:off x="5811340" y="2655311"/>
          <a:ext cx="576064" cy="36004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pPr algn="ctr"/>
          <a:r>
            <a:rPr lang="ru-RU" sz="1000" b="1" dirty="0" smtClean="0"/>
            <a:t>118,5</a:t>
          </a:r>
          <a:endParaRPr lang="ru-RU" sz="1000" b="1" dirty="0"/>
        </a:p>
      </cdr:txBody>
    </cdr:sp>
  </cdr:relSizeAnchor>
  <cdr:relSizeAnchor xmlns:cdr="http://schemas.openxmlformats.org/drawingml/2006/chartDrawing">
    <cdr:from>
      <cdr:x>0.68252</cdr:x>
      <cdr:y>0.49924</cdr:y>
    </cdr:from>
    <cdr:to>
      <cdr:x>0.73264</cdr:x>
      <cdr:y>0.54809</cdr:y>
    </cdr:to>
    <cdr:sp macro="" textlink="">
      <cdr:nvSpPr>
        <cdr:cNvPr id="14" name="TextBox 13"/>
        <cdr:cNvSpPr txBox="1"/>
      </cdr:nvSpPr>
      <cdr:spPr>
        <a:xfrm xmlns:a="http://schemas.openxmlformats.org/drawingml/2006/main">
          <a:off x="5883348" y="2943343"/>
          <a:ext cx="432048" cy="28803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pPr algn="ctr"/>
          <a:r>
            <a:rPr lang="ru-RU" sz="1000" b="1" dirty="0" smtClean="0"/>
            <a:t>117,1</a:t>
          </a:r>
          <a:endParaRPr lang="ru-RU" sz="1000" b="1" dirty="0"/>
        </a:p>
      </cdr:txBody>
    </cdr:sp>
  </cdr:relSizeAnchor>
  <cdr:relSizeAnchor xmlns:cdr="http://schemas.openxmlformats.org/drawingml/2006/chartDrawing">
    <cdr:from>
      <cdr:x>0.67417</cdr:x>
      <cdr:y>0.53588</cdr:y>
    </cdr:from>
    <cdr:to>
      <cdr:x>0.73264</cdr:x>
      <cdr:y>0.58473</cdr:y>
    </cdr:to>
    <cdr:sp macro="" textlink="">
      <cdr:nvSpPr>
        <cdr:cNvPr id="15" name="TextBox 14"/>
        <cdr:cNvSpPr txBox="1"/>
      </cdr:nvSpPr>
      <cdr:spPr>
        <a:xfrm xmlns:a="http://schemas.openxmlformats.org/drawingml/2006/main">
          <a:off x="5811340" y="3159367"/>
          <a:ext cx="504056" cy="28803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pPr algn="ctr"/>
          <a:r>
            <a:rPr lang="ru-RU" sz="1000" b="1" dirty="0" smtClean="0"/>
            <a:t>1</a:t>
          </a:r>
          <a:r>
            <a:rPr lang="en-US" sz="1000" b="1" dirty="0" smtClean="0"/>
            <a:t>16</a:t>
          </a:r>
          <a:r>
            <a:rPr lang="ru-RU" sz="1000" b="1" dirty="0" smtClean="0"/>
            <a:t>,</a:t>
          </a:r>
          <a:r>
            <a:rPr lang="en-US" sz="1000" b="1" dirty="0" smtClean="0"/>
            <a:t>0</a:t>
          </a:r>
          <a:endParaRPr lang="ru-RU" sz="1000" b="1" dirty="0"/>
        </a:p>
      </cdr:txBody>
    </cdr:sp>
  </cdr:relSizeAnchor>
  <cdr:relSizeAnchor xmlns:cdr="http://schemas.openxmlformats.org/drawingml/2006/chartDrawing">
    <cdr:from>
      <cdr:x>0.67417</cdr:x>
      <cdr:y>0.58473</cdr:y>
    </cdr:from>
    <cdr:to>
      <cdr:x>0.72429</cdr:x>
      <cdr:y>0.62138</cdr:y>
    </cdr:to>
    <cdr:sp macro="" textlink="">
      <cdr:nvSpPr>
        <cdr:cNvPr id="16" name="TextBox 15"/>
        <cdr:cNvSpPr txBox="1"/>
      </cdr:nvSpPr>
      <cdr:spPr>
        <a:xfrm xmlns:a="http://schemas.openxmlformats.org/drawingml/2006/main">
          <a:off x="5811340" y="3447399"/>
          <a:ext cx="432048" cy="21602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pPr algn="ctr"/>
          <a:r>
            <a:rPr lang="ru-RU" sz="1000" b="1" dirty="0" smtClean="0"/>
            <a:t>1</a:t>
          </a:r>
          <a:r>
            <a:rPr lang="en-US" sz="1000" b="1" dirty="0" smtClean="0"/>
            <a:t>14</a:t>
          </a:r>
          <a:r>
            <a:rPr lang="ru-RU" sz="1000" b="1" dirty="0" smtClean="0"/>
            <a:t>,</a:t>
          </a:r>
          <a:r>
            <a:rPr lang="en-US" sz="1000" b="1" dirty="0" smtClean="0"/>
            <a:t>9</a:t>
          </a:r>
          <a:endParaRPr lang="ru-RU" sz="1000" b="1" dirty="0"/>
        </a:p>
      </cdr:txBody>
    </cdr:sp>
  </cdr:relSizeAnchor>
  <cdr:relSizeAnchor xmlns:cdr="http://schemas.openxmlformats.org/drawingml/2006/chartDrawing">
    <cdr:from>
      <cdr:x>0.67417</cdr:x>
      <cdr:y>0.63014</cdr:y>
    </cdr:from>
    <cdr:to>
      <cdr:x>0.72429</cdr:x>
      <cdr:y>0.67123</cdr:y>
    </cdr:to>
    <cdr:sp macro="" textlink="">
      <cdr:nvSpPr>
        <cdr:cNvPr id="17" name="TextBox 16"/>
        <cdr:cNvSpPr txBox="1"/>
      </cdr:nvSpPr>
      <cdr:spPr>
        <a:xfrm xmlns:a="http://schemas.openxmlformats.org/drawingml/2006/main">
          <a:off x="5811340" y="3715098"/>
          <a:ext cx="432048" cy="24225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pPr algn="ctr"/>
          <a:r>
            <a:rPr lang="ru-RU" sz="1000" b="1" dirty="0" smtClean="0"/>
            <a:t>1</a:t>
          </a:r>
          <a:r>
            <a:rPr lang="en-US" sz="1000" b="1" dirty="0" smtClean="0"/>
            <a:t>14</a:t>
          </a:r>
          <a:r>
            <a:rPr lang="ru-RU" sz="1000" b="1" dirty="0" smtClean="0"/>
            <a:t>,</a:t>
          </a:r>
          <a:r>
            <a:rPr lang="en-US" sz="1000" b="1" dirty="0" smtClean="0"/>
            <a:t>3</a:t>
          </a:r>
          <a:endParaRPr lang="ru-RU" sz="1000" b="1" dirty="0"/>
        </a:p>
      </cdr:txBody>
    </cdr:sp>
  </cdr:relSizeAnchor>
  <cdr:relSizeAnchor xmlns:cdr="http://schemas.openxmlformats.org/drawingml/2006/chartDrawing">
    <cdr:from>
      <cdr:x>0.67417</cdr:x>
      <cdr:y>0.71233</cdr:y>
    </cdr:from>
    <cdr:to>
      <cdr:x>0.72429</cdr:x>
      <cdr:y>0.75342</cdr:y>
    </cdr:to>
    <cdr:sp macro="" textlink="">
      <cdr:nvSpPr>
        <cdr:cNvPr id="18" name="TextBox 17"/>
        <cdr:cNvSpPr txBox="1"/>
      </cdr:nvSpPr>
      <cdr:spPr>
        <a:xfrm xmlns:a="http://schemas.openxmlformats.org/drawingml/2006/main">
          <a:off x="5811340" y="4199663"/>
          <a:ext cx="432048" cy="24225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pPr algn="ctr"/>
          <a:r>
            <a:rPr lang="ru-RU" sz="1000" b="1" dirty="0" smtClean="0"/>
            <a:t>1</a:t>
          </a:r>
          <a:r>
            <a:rPr lang="en-US" sz="1000" b="1" dirty="0" smtClean="0"/>
            <a:t>13</a:t>
          </a:r>
          <a:r>
            <a:rPr lang="ru-RU" sz="1000" b="1" dirty="0" smtClean="0"/>
            <a:t>,</a:t>
          </a:r>
          <a:r>
            <a:rPr lang="en-US" sz="1000" b="1" dirty="0" smtClean="0"/>
            <a:t>7</a:t>
          </a:r>
          <a:endParaRPr lang="ru-RU" sz="1000" b="1" dirty="0"/>
        </a:p>
      </cdr:txBody>
    </cdr:sp>
  </cdr:relSizeAnchor>
  <cdr:relSizeAnchor xmlns:cdr="http://schemas.openxmlformats.org/drawingml/2006/chartDrawing">
    <cdr:from>
      <cdr:x>0.66582</cdr:x>
      <cdr:y>0.75342</cdr:y>
    </cdr:from>
    <cdr:to>
      <cdr:x>0.73264</cdr:x>
      <cdr:y>0.79452</cdr:y>
    </cdr:to>
    <cdr:sp macro="" textlink="">
      <cdr:nvSpPr>
        <cdr:cNvPr id="19" name="TextBox 18"/>
        <cdr:cNvSpPr txBox="1"/>
      </cdr:nvSpPr>
      <cdr:spPr>
        <a:xfrm xmlns:a="http://schemas.openxmlformats.org/drawingml/2006/main">
          <a:off x="5739332" y="4441916"/>
          <a:ext cx="576064" cy="24231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pPr algn="ctr"/>
          <a:r>
            <a:rPr lang="ru-RU" sz="1000" b="1" dirty="0" smtClean="0"/>
            <a:t>1</a:t>
          </a:r>
          <a:r>
            <a:rPr lang="en-US" sz="1000" b="1" dirty="0" smtClean="0"/>
            <a:t>13</a:t>
          </a:r>
          <a:r>
            <a:rPr lang="ru-RU" sz="1000" b="1" dirty="0" smtClean="0"/>
            <a:t>,</a:t>
          </a:r>
          <a:r>
            <a:rPr lang="en-US" sz="1000" b="1" dirty="0" smtClean="0"/>
            <a:t>7</a:t>
          </a:r>
          <a:endParaRPr lang="ru-RU" sz="1000" b="1" dirty="0"/>
        </a:p>
      </cdr:txBody>
    </cdr:sp>
  </cdr:relSizeAnchor>
  <cdr:relSizeAnchor xmlns:cdr="http://schemas.openxmlformats.org/drawingml/2006/chartDrawing">
    <cdr:from>
      <cdr:x>0.66582</cdr:x>
      <cdr:y>0.79452</cdr:y>
    </cdr:from>
    <cdr:to>
      <cdr:x>0.72429</cdr:x>
      <cdr:y>0.83562</cdr:y>
    </cdr:to>
    <cdr:sp macro="" textlink="">
      <cdr:nvSpPr>
        <cdr:cNvPr id="20" name="TextBox 19"/>
        <cdr:cNvSpPr txBox="1"/>
      </cdr:nvSpPr>
      <cdr:spPr>
        <a:xfrm xmlns:a="http://schemas.openxmlformats.org/drawingml/2006/main">
          <a:off x="5739332" y="4684229"/>
          <a:ext cx="504056" cy="24231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pPr algn="ctr"/>
          <a:r>
            <a:rPr lang="ru-RU" sz="1000" b="1" dirty="0" smtClean="0"/>
            <a:t>1</a:t>
          </a:r>
          <a:r>
            <a:rPr lang="en-US" sz="1000" b="1" dirty="0" smtClean="0"/>
            <a:t>13</a:t>
          </a:r>
          <a:r>
            <a:rPr lang="ru-RU" sz="1000" b="1" dirty="0" smtClean="0"/>
            <a:t>,2</a:t>
          </a:r>
          <a:endParaRPr lang="ru-RU" sz="1000" b="1" dirty="0"/>
        </a:p>
      </cdr:txBody>
    </cdr:sp>
  </cdr:relSizeAnchor>
  <cdr:relSizeAnchor xmlns:cdr="http://schemas.openxmlformats.org/drawingml/2006/chartDrawing">
    <cdr:from>
      <cdr:x>0.66582</cdr:x>
      <cdr:y>0.87786</cdr:y>
    </cdr:from>
    <cdr:to>
      <cdr:x>0.72429</cdr:x>
      <cdr:y>0.92672</cdr:y>
    </cdr:to>
    <cdr:sp macro="" textlink="">
      <cdr:nvSpPr>
        <cdr:cNvPr id="21" name="TextBox 20"/>
        <cdr:cNvSpPr txBox="1"/>
      </cdr:nvSpPr>
      <cdr:spPr>
        <a:xfrm xmlns:a="http://schemas.openxmlformats.org/drawingml/2006/main">
          <a:off x="5739332" y="5175591"/>
          <a:ext cx="504056" cy="28803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pPr algn="ctr"/>
          <a:r>
            <a:rPr lang="ru-RU" sz="1000" b="1" dirty="0" smtClean="0"/>
            <a:t>1</a:t>
          </a:r>
          <a:r>
            <a:rPr lang="en-US" sz="1000" b="1" dirty="0" smtClean="0"/>
            <a:t>1</a:t>
          </a:r>
          <a:r>
            <a:rPr lang="ru-RU" sz="1000" b="1" dirty="0" smtClean="0"/>
            <a:t>2,</a:t>
          </a:r>
          <a:r>
            <a:rPr lang="en-US" sz="1000" b="1" dirty="0" smtClean="0"/>
            <a:t>8</a:t>
          </a:r>
          <a:endParaRPr lang="ru-RU" sz="1000" b="1" dirty="0"/>
        </a:p>
      </cdr:txBody>
    </cdr:sp>
  </cdr:relSizeAnchor>
  <cdr:relSizeAnchor xmlns:cdr="http://schemas.openxmlformats.org/drawingml/2006/chartDrawing">
    <cdr:from>
      <cdr:x>0.66582</cdr:x>
      <cdr:y>0.92672</cdr:y>
    </cdr:from>
    <cdr:to>
      <cdr:x>0.72429</cdr:x>
      <cdr:y>0.96336</cdr:y>
    </cdr:to>
    <cdr:sp macro="" textlink="">
      <cdr:nvSpPr>
        <cdr:cNvPr id="22" name="TextBox 21"/>
        <cdr:cNvSpPr txBox="1"/>
      </cdr:nvSpPr>
      <cdr:spPr>
        <a:xfrm xmlns:a="http://schemas.openxmlformats.org/drawingml/2006/main">
          <a:off x="5739332" y="5463623"/>
          <a:ext cx="504056" cy="21602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pPr algn="ctr"/>
          <a:r>
            <a:rPr lang="ru-RU" sz="1000" b="1" dirty="0" smtClean="0"/>
            <a:t>1</a:t>
          </a:r>
          <a:r>
            <a:rPr lang="en-US" sz="1000" b="1" dirty="0" smtClean="0"/>
            <a:t>11,9</a:t>
          </a:r>
          <a:endParaRPr lang="ru-RU" sz="1000" b="1" dirty="0"/>
        </a:p>
      </cdr:txBody>
    </cdr:sp>
  </cdr:relSizeAnchor>
  <cdr:relSizeAnchor xmlns:cdr="http://schemas.openxmlformats.org/drawingml/2006/chartDrawing">
    <cdr:from>
      <cdr:x>0.67417</cdr:x>
      <cdr:y>0.67123</cdr:y>
    </cdr:from>
    <cdr:to>
      <cdr:x>0.72429</cdr:x>
      <cdr:y>0.71233</cdr:y>
    </cdr:to>
    <cdr:sp macro="" textlink="">
      <cdr:nvSpPr>
        <cdr:cNvPr id="25" name="TextBox 24"/>
        <cdr:cNvSpPr txBox="1"/>
      </cdr:nvSpPr>
      <cdr:spPr>
        <a:xfrm xmlns:a="http://schemas.openxmlformats.org/drawingml/2006/main">
          <a:off x="5811340" y="3957351"/>
          <a:ext cx="432048" cy="24231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pPr algn="ctr"/>
          <a:r>
            <a:rPr lang="ru-RU" sz="1000" b="1" dirty="0" smtClean="0"/>
            <a:t>1</a:t>
          </a:r>
          <a:r>
            <a:rPr lang="en-US" sz="1000" b="1" dirty="0" smtClean="0"/>
            <a:t>14</a:t>
          </a:r>
          <a:r>
            <a:rPr lang="ru-RU" sz="1000" b="1" dirty="0" smtClean="0"/>
            <a:t>,</a:t>
          </a:r>
          <a:r>
            <a:rPr lang="en-US" sz="1000" b="1" dirty="0"/>
            <a:t>2</a:t>
          </a:r>
          <a:endParaRPr lang="ru-RU" sz="1000" b="1" dirty="0"/>
        </a:p>
      </cdr:txBody>
    </cdr:sp>
  </cdr:relSizeAnchor>
  <cdr:relSizeAnchor xmlns:cdr="http://schemas.openxmlformats.org/drawingml/2006/chartDrawing">
    <cdr:from>
      <cdr:x>0.66582</cdr:x>
      <cdr:y>0.83562</cdr:y>
    </cdr:from>
    <cdr:to>
      <cdr:x>0.72429</cdr:x>
      <cdr:y>0.87671</cdr:y>
    </cdr:to>
    <cdr:sp macro="" textlink="">
      <cdr:nvSpPr>
        <cdr:cNvPr id="26" name="TextBox 25"/>
        <cdr:cNvSpPr txBox="1"/>
      </cdr:nvSpPr>
      <cdr:spPr>
        <a:xfrm xmlns:a="http://schemas.openxmlformats.org/drawingml/2006/main">
          <a:off x="5739332" y="4926541"/>
          <a:ext cx="504056" cy="24225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pPr algn="ctr"/>
          <a:r>
            <a:rPr lang="ru-RU" sz="1000" b="1" dirty="0" smtClean="0"/>
            <a:t>1</a:t>
          </a:r>
          <a:r>
            <a:rPr lang="en-US" sz="1000" b="1" dirty="0" smtClean="0"/>
            <a:t>1</a:t>
          </a:r>
          <a:r>
            <a:rPr lang="ru-RU" sz="1000" b="1" dirty="0" smtClean="0"/>
            <a:t>2,</a:t>
          </a:r>
          <a:r>
            <a:rPr lang="en-US" sz="1000" b="1" dirty="0" smtClean="0"/>
            <a:t>8</a:t>
          </a:r>
          <a:endParaRPr lang="ru-RU" sz="1000" b="1" dirty="0"/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F4C0680-6D28-4F2E-82D6-EC1AFD4CF78D}" type="datetimeFigureOut">
              <a:rPr lang="ru-RU" smtClean="0"/>
              <a:t>27.02.2019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74AABE7-78E0-4A8F-B0BD-E8459B254402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8A47874-191F-4F3A-A3E9-AE68067EDD35}" type="datetimeFigureOut">
              <a:rPr lang="ru-RU" smtClean="0"/>
              <a:pPr/>
              <a:t>27.02.2019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BA94A68-ACD5-4BCB-B3D9-2C014C711D3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8666855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90152F-7214-4A27-8069-0417C6960AF8}" type="datetime1">
              <a:rPr lang="ru-RU" smtClean="0"/>
              <a:pPr/>
              <a:t>27.02.2019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D3C0F2-EC73-4E12-94F2-97233CC1F76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6146111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F2E4FC-9DCD-435E-A68F-E5CBFC4B3690}" type="datetime1">
              <a:rPr lang="ru-RU" smtClean="0"/>
              <a:pPr/>
              <a:t>27.02.2019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D3C0F2-EC73-4E12-94F2-97233CC1F76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5850984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0F73E-26D7-4164-A79D-44E4D8BFB143}" type="datetime1">
              <a:rPr lang="ru-RU" smtClean="0"/>
              <a:pPr/>
              <a:t>27.02.2019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D3C0F2-EC73-4E12-94F2-97233CC1F76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5449446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F9B5C0-CE99-464A-B2FC-3ECBAFECFDDC}" type="datetime1">
              <a:rPr lang="ru-RU" smtClean="0"/>
              <a:pPr/>
              <a:t>27.02.2019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D3C0F2-EC73-4E12-94F2-97233CC1F76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8421457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4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AABF8D-03EC-4E0B-A951-69F201EA23A4}" type="datetime1">
              <a:rPr lang="ru-RU" smtClean="0"/>
              <a:pPr/>
              <a:t>27.02.2019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D3C0F2-EC73-4E12-94F2-97233CC1F76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5241858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C4419C-68D1-49E1-8EF8-2C1FBC90FC36}" type="datetime1">
              <a:rPr lang="ru-RU" smtClean="0"/>
              <a:pPr/>
              <a:t>27.02.2019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D3C0F2-EC73-4E12-94F2-97233CC1F76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0436950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1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1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B1B8F6-7393-4CBA-96CB-8EB4A3554050}" type="datetime1">
              <a:rPr lang="ru-RU" smtClean="0"/>
              <a:pPr/>
              <a:t>27.02.2019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D3C0F2-EC73-4E12-94F2-97233CC1F76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2772073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5FDB2B-00F3-44B0-BA8F-61D1C8EAA629}" type="datetime1">
              <a:rPr lang="ru-RU" smtClean="0"/>
              <a:pPr/>
              <a:t>27.02.2019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D3C0F2-EC73-4E12-94F2-97233CC1F76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8964950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5DBC62-0787-40EC-8C1F-166F12254EA5}" type="datetime1">
              <a:rPr lang="ru-RU" smtClean="0"/>
              <a:pPr/>
              <a:t>27.02.2019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D3C0F2-EC73-4E12-94F2-97233CC1F76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0969053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1"/>
            <a:ext cx="511175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FCB0DF-BEAF-44E7-8778-2C0137CCEF8E}" type="datetime1">
              <a:rPr lang="ru-RU" smtClean="0"/>
              <a:pPr/>
              <a:t>27.02.2019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D3C0F2-EC73-4E12-94F2-97233CC1F76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58448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73635D-6033-4F50-98E0-94F548CFF833}" type="datetime1">
              <a:rPr lang="ru-RU" smtClean="0"/>
              <a:pPr/>
              <a:t>27.02.2019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D3C0F2-EC73-4E12-94F2-97233CC1F76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5670963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F9E0EE-7289-451A-9085-A9AF48B17D45}" type="datetime1">
              <a:rPr lang="ru-RU" smtClean="0"/>
              <a:pPr/>
              <a:t>27.02.2019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D3C0F2-EC73-4E12-94F2-97233CC1F76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8664234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chart" Target="../charts/chart9.xml"/><Relationship Id="rId3" Type="http://schemas.openxmlformats.org/officeDocument/2006/relationships/image" Target="../media/image11.jpeg"/><Relationship Id="rId7" Type="http://schemas.openxmlformats.org/officeDocument/2006/relationships/image" Target="../media/image14.png"/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8.xml"/><Relationship Id="rId5" Type="http://schemas.openxmlformats.org/officeDocument/2006/relationships/chart" Target="../charts/chart7.xml"/><Relationship Id="rId4" Type="http://schemas.openxmlformats.org/officeDocument/2006/relationships/image" Target="../media/image13.png"/><Relationship Id="rId9" Type="http://schemas.openxmlformats.org/officeDocument/2006/relationships/chart" Target="../charts/chart10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8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95252"/>
            <a:chExt cx="8143900" cy="6670035"/>
          </a:xfrm>
        </p:grpSpPr>
        <p:pic>
          <p:nvPicPr>
            <p:cNvPr id="4103" name="Рисунок 6" descr="буквы1.jpg"/>
            <p:cNvPicPr>
              <a:picLocks noChangeAspect="1"/>
            </p:cNvPicPr>
            <p:nvPr/>
          </p:nvPicPr>
          <p:blipFill>
            <a:blip r:embed="rId2" cstate="print">
              <a:lum bright="4000"/>
            </a:blip>
            <a:srcRect/>
            <a:stretch>
              <a:fillRect/>
            </a:stretch>
          </p:blipFill>
          <p:spPr bwMode="auto">
            <a:xfrm>
              <a:off x="0" y="1103187"/>
              <a:ext cx="8143900" cy="56621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104" name="Рисунок 5" descr="celyabinsky_oblast_gerb-600x824.png"/>
            <p:cNvPicPr>
              <a:picLocks noChangeAspect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46330" y="95252"/>
              <a:ext cx="710894" cy="9762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7" name="Picture 7" descr="karta"/>
          <p:cNvPicPr>
            <a:picLocks noChangeAspect="1" noChangeArrowheads="1"/>
          </p:cNvPicPr>
          <p:nvPr/>
        </p:nvPicPr>
        <p:blipFill>
          <a:blip r:embed="rId4" cstate="print">
            <a:lum bright="10000" contrast="-10000"/>
          </a:blip>
          <a:srcRect/>
          <a:stretch>
            <a:fillRect/>
          </a:stretch>
        </p:blipFill>
        <p:spPr bwMode="auto">
          <a:xfrm>
            <a:off x="179512" y="332656"/>
            <a:ext cx="3391817" cy="4344420"/>
          </a:xfrm>
          <a:prstGeom prst="rect">
            <a:avLst/>
          </a:prstGeom>
          <a:ln>
            <a:noFill/>
          </a:ln>
          <a:effectLst>
            <a:glow rad="101600">
              <a:schemeClr val="bg1">
                <a:alpha val="40000"/>
              </a:schemeClr>
            </a:glow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239344" y="476672"/>
            <a:ext cx="5904656" cy="3456384"/>
          </a:xfrm>
        </p:spPr>
        <p:txBody>
          <a:bodyPr>
            <a:noAutofit/>
          </a:bodyPr>
          <a:lstStyle/>
          <a:p>
            <a:pPr marL="342900" indent="-342900"/>
            <a:r>
              <a:rPr lang="ru-RU" sz="2200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ru-RU" sz="2200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ru-RU" sz="22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Независимая оценка </a:t>
            </a:r>
            <a:br>
              <a:rPr lang="ru-RU" sz="22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</a:br>
            <a:r>
              <a:rPr lang="ru-RU" sz="22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качества условий осуществления образовательной деятельности организациями, осуществляющими образовательную деятельность: становление, эволюция, практика применения</a:t>
            </a:r>
            <a:endParaRPr lang="ru-RU" sz="2200" b="1" dirty="0">
              <a:solidFill>
                <a:srgbClr val="002060"/>
              </a:solidFill>
              <a:latin typeface="Arial Black" pitchFamily="34" charset="0"/>
              <a:cs typeface="Times New Roman" pitchFamily="18" charset="0"/>
            </a:endParaRPr>
          </a:p>
        </p:txBody>
      </p:sp>
      <p:sp>
        <p:nvSpPr>
          <p:cNvPr id="9" name="Rectangle 5"/>
          <p:cNvSpPr>
            <a:spLocks noChangeArrowheads="1"/>
          </p:cNvSpPr>
          <p:nvPr/>
        </p:nvSpPr>
        <p:spPr bwMode="auto">
          <a:xfrm>
            <a:off x="755576" y="5229200"/>
            <a:ext cx="7848872" cy="12961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ctr"/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Кулагина </a:t>
            </a:r>
            <a:r>
              <a:rPr lang="ru-RU" dirty="0" err="1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Есения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Анатольевна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,</a:t>
            </a:r>
            <a:endParaRPr lang="ru-RU" dirty="0" smtClean="0">
              <a:solidFill>
                <a:schemeClr val="accent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342900" indent="-342900" algn="ctr"/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начальник отдела анализа и мониторинга </a:t>
            </a:r>
            <a:endParaRPr lang="ru-RU" dirty="0" smtClean="0">
              <a:solidFill>
                <a:schemeClr val="accent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342900" indent="-342900" algn="ctr"/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Министерства 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образования и науки Челябинской области, </a:t>
            </a:r>
          </a:p>
          <a:p>
            <a:pPr marL="342900" indent="-342900" algn="ctr"/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кандидат педагогических наук</a:t>
            </a:r>
            <a:endParaRPr lang="ru-RU" dirty="0">
              <a:solidFill>
                <a:schemeClr val="accent1">
                  <a:lumMod val="50000"/>
                </a:schemeClr>
              </a:solidFill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" y="679551"/>
            <a:ext cx="7740352" cy="45719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50000"/>
                  <a:tint val="66000"/>
                  <a:satMod val="160000"/>
                </a:schemeClr>
              </a:gs>
              <a:gs pos="50000">
                <a:schemeClr val="bg1">
                  <a:lumMod val="50000"/>
                  <a:tint val="44500"/>
                  <a:satMod val="160000"/>
                </a:schemeClr>
              </a:gs>
              <a:gs pos="100000">
                <a:schemeClr val="bg1">
                  <a:lumMod val="50000"/>
                  <a:tint val="23500"/>
                  <a:satMod val="160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D3C0F2-EC73-4E12-94F2-97233CC1F76F}" type="slidenum">
              <a:rPr lang="ru-RU" smtClean="0"/>
              <a:pPr/>
              <a:t>10</a:t>
            </a:fld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1" y="6525345"/>
            <a:ext cx="7740353" cy="45719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50000"/>
                  <a:tint val="66000"/>
                  <a:satMod val="160000"/>
                </a:schemeClr>
              </a:gs>
              <a:gs pos="50000">
                <a:schemeClr val="bg1">
                  <a:lumMod val="50000"/>
                  <a:tint val="44500"/>
                  <a:satMod val="160000"/>
                </a:schemeClr>
              </a:gs>
              <a:gs pos="100000">
                <a:schemeClr val="bg1">
                  <a:lumMod val="50000"/>
                  <a:tint val="23500"/>
                  <a:satMod val="160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/>
        </p:nvGraphicFramePr>
        <p:xfrm>
          <a:off x="395536" y="3284984"/>
          <a:ext cx="8352928" cy="2311224"/>
        </p:xfrm>
        <a:graphic>
          <a:graphicData uri="http://schemas.openxmlformats.org/drawingml/2006/table">
            <a:tbl>
              <a:tblPr/>
              <a:tblGrid>
                <a:gridCol w="576064"/>
                <a:gridCol w="7776864"/>
              </a:tblGrid>
              <a:tr h="36004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1.</a:t>
                      </a:r>
                      <a:endParaRPr lang="ru-RU" sz="1600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10318" marR="10318" marT="16974" marB="1697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Доля получателей образовательных услуг, положительно оценивающих доброжелательность и вежливость работников организации от общего числа опрошенных получателей образовательных </a:t>
                      </a:r>
                      <a:r>
                        <a:rPr lang="ru-RU" sz="1600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услуг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10318" marR="10318" marT="16974" marB="1697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</a:tr>
              <a:tr h="59811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2.</a:t>
                      </a:r>
                      <a:endParaRPr lang="ru-RU" sz="1600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10318" marR="10318" marT="16974" marB="1697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Доля получателей образовательных услуг, удовлетворенных компетентностью работников организации, от общего числа опрошенных получателей образовательных </a:t>
                      </a:r>
                      <a:r>
                        <a:rPr lang="ru-RU" sz="1600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услуг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10318" marR="10318" marT="16974" marB="1697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10" name="Заголовок 1"/>
          <p:cNvSpPr txBox="1">
            <a:spLocks/>
          </p:cNvSpPr>
          <p:nvPr/>
        </p:nvSpPr>
        <p:spPr>
          <a:xfrm>
            <a:off x="251521" y="-14238"/>
            <a:ext cx="8640959" cy="70693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Критерии и показатели независимой оценки</a:t>
            </a: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395536" y="1412776"/>
            <a:ext cx="8352928" cy="792088"/>
          </a:xfrm>
          <a:prstGeom prst="roundRect">
            <a:avLst/>
          </a:prstGeom>
          <a:solidFill>
            <a:schemeClr val="accent4">
              <a:lumMod val="75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 smtClean="0">
                <a:solidFill>
                  <a:schemeClr val="bg1"/>
                </a:solidFill>
                <a:latin typeface="Arial" pitchFamily="34" charset="0"/>
                <a:ea typeface="Times New Roman"/>
                <a:cs typeface="Arial" pitchFamily="34" charset="0"/>
              </a:rPr>
              <a:t>Критерий «</a:t>
            </a:r>
            <a:r>
              <a:rPr lang="ru-RU" dirty="0" smtClean="0">
                <a:latin typeface="Arial" pitchFamily="34" charset="0"/>
                <a:ea typeface="Times New Roman"/>
                <a:cs typeface="Arial" pitchFamily="34" charset="0"/>
              </a:rPr>
              <a:t>Доброжелательность</a:t>
            </a:r>
            <a:r>
              <a:rPr lang="ru-RU" dirty="0" smtClean="0">
                <a:latin typeface="Arial" pitchFamily="34" charset="0"/>
                <a:ea typeface="Times New Roman"/>
                <a:cs typeface="Arial" pitchFamily="34" charset="0"/>
              </a:rPr>
              <a:t> и</a:t>
            </a:r>
            <a:r>
              <a:rPr lang="ru-RU" dirty="0" smtClean="0">
                <a:latin typeface="Arial" pitchFamily="34" charset="0"/>
                <a:ea typeface="Times New Roman"/>
                <a:cs typeface="Arial" pitchFamily="34" charset="0"/>
              </a:rPr>
              <a:t> вежливость работников</a:t>
            </a:r>
            <a:r>
              <a:rPr lang="ru-RU" dirty="0" smtClean="0">
                <a:solidFill>
                  <a:schemeClr val="bg1"/>
                </a:solidFill>
                <a:latin typeface="Arial" pitchFamily="34" charset="0"/>
                <a:ea typeface="Times New Roman"/>
                <a:cs typeface="Arial" pitchFamily="34" charset="0"/>
              </a:rPr>
              <a:t>»</a:t>
            </a:r>
          </a:p>
        </p:txBody>
      </p:sp>
      <p:graphicFrame>
        <p:nvGraphicFramePr>
          <p:cNvPr id="14" name="Таблица 13"/>
          <p:cNvGraphicFramePr>
            <a:graphicFrameLocks noGrp="1"/>
          </p:cNvGraphicFramePr>
          <p:nvPr/>
        </p:nvGraphicFramePr>
        <p:xfrm>
          <a:off x="1043608" y="2492896"/>
          <a:ext cx="7128792" cy="504056"/>
        </p:xfrm>
        <a:graphic>
          <a:graphicData uri="http://schemas.openxmlformats.org/drawingml/2006/table">
            <a:tbl>
              <a:tblPr/>
              <a:tblGrid>
                <a:gridCol w="7128792"/>
              </a:tblGrid>
              <a:tr h="50405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500" b="1" dirty="0" smtClean="0">
                        <a:solidFill>
                          <a:schemeClr val="bg1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chemeClr val="bg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Показатели:</a:t>
                      </a:r>
                      <a:endParaRPr lang="ru-RU" sz="1600" b="1" dirty="0">
                        <a:solidFill>
                          <a:schemeClr val="bg1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10318" marR="10318" marT="16974" marB="1697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10956397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" y="679551"/>
            <a:ext cx="7740352" cy="45719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50000"/>
                  <a:tint val="66000"/>
                  <a:satMod val="160000"/>
                </a:schemeClr>
              </a:gs>
              <a:gs pos="50000">
                <a:schemeClr val="bg1">
                  <a:lumMod val="50000"/>
                  <a:tint val="44500"/>
                  <a:satMod val="160000"/>
                </a:schemeClr>
              </a:gs>
              <a:gs pos="100000">
                <a:schemeClr val="bg1">
                  <a:lumMod val="50000"/>
                  <a:tint val="23500"/>
                  <a:satMod val="160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D3C0F2-EC73-4E12-94F2-97233CC1F76F}" type="slidenum">
              <a:rPr lang="ru-RU" smtClean="0"/>
              <a:pPr/>
              <a:t>11</a:t>
            </a:fld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1" y="6525345"/>
            <a:ext cx="7740353" cy="45719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50000"/>
                  <a:tint val="66000"/>
                  <a:satMod val="160000"/>
                </a:schemeClr>
              </a:gs>
              <a:gs pos="50000">
                <a:schemeClr val="bg1">
                  <a:lumMod val="50000"/>
                  <a:tint val="44500"/>
                  <a:satMod val="160000"/>
                </a:schemeClr>
              </a:gs>
              <a:gs pos="100000">
                <a:schemeClr val="bg1">
                  <a:lumMod val="50000"/>
                  <a:tint val="23500"/>
                  <a:satMod val="160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Заголовок 1"/>
          <p:cNvSpPr txBox="1">
            <a:spLocks/>
          </p:cNvSpPr>
          <p:nvPr/>
        </p:nvSpPr>
        <p:spPr>
          <a:xfrm>
            <a:off x="251521" y="-14238"/>
            <a:ext cx="8640959" cy="70693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Критерии и показатели независимой оценки</a:t>
            </a:r>
          </a:p>
        </p:txBody>
      </p:sp>
      <p:graphicFrame>
        <p:nvGraphicFramePr>
          <p:cNvPr id="11" name="Таблица 10"/>
          <p:cNvGraphicFramePr>
            <a:graphicFrameLocks noGrp="1"/>
          </p:cNvGraphicFramePr>
          <p:nvPr/>
        </p:nvGraphicFramePr>
        <p:xfrm>
          <a:off x="323528" y="2708920"/>
          <a:ext cx="5760640" cy="3466836"/>
        </p:xfrm>
        <a:graphic>
          <a:graphicData uri="http://schemas.openxmlformats.org/drawingml/2006/table">
            <a:tbl>
              <a:tblPr/>
              <a:tblGrid>
                <a:gridCol w="397286"/>
                <a:gridCol w="5363354"/>
              </a:tblGrid>
              <a:tr h="86409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1.</a:t>
                      </a:r>
                      <a:endParaRPr lang="ru-RU" sz="1600" dirty="0">
                        <a:solidFill>
                          <a:schemeClr val="tx2">
                            <a:lumMod val="50000"/>
                          </a:schemeClr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10318" marR="10318" marT="16974" marB="1697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F3EC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Доля получателей образовательных услуг, удовлетворенных материально-техническим обеспечением организации, от общего числа опрошенных получателей образовательных </a:t>
                      </a:r>
                      <a:r>
                        <a:rPr lang="ru-RU" sz="16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услуг</a:t>
                      </a:r>
                      <a:endParaRPr lang="ru-RU" sz="1600" dirty="0">
                        <a:solidFill>
                          <a:schemeClr val="tx2">
                            <a:lumMod val="50000"/>
                          </a:schemeClr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0318" marR="10318" marT="16974" marB="1697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F3EC"/>
                    </a:solidFill>
                  </a:tcPr>
                </a:tc>
              </a:tr>
              <a:tr h="80511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2.</a:t>
                      </a:r>
                      <a:endParaRPr lang="ru-RU" sz="1600" dirty="0">
                        <a:solidFill>
                          <a:schemeClr val="tx2">
                            <a:lumMod val="50000"/>
                          </a:schemeClr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10318" marR="10318" marT="16974" marB="1697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5FBA7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Доля получателей образовательных услуг, удовлетворенных качеством предоставляемых образовательных услуг, от общего числа опрошенных получателей образовательных </a:t>
                      </a:r>
                      <a:r>
                        <a:rPr lang="ru-RU" sz="16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услуг</a:t>
                      </a:r>
                      <a:endParaRPr lang="ru-RU" sz="1600" dirty="0">
                        <a:solidFill>
                          <a:schemeClr val="tx2">
                            <a:lumMod val="50000"/>
                          </a:schemeClr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0318" marR="10318" marT="16974" marB="1697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5FBA7"/>
                    </a:solidFill>
                  </a:tcPr>
                </a:tc>
              </a:tr>
              <a:tr h="36004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3.</a:t>
                      </a:r>
                      <a:endParaRPr lang="ru-RU" sz="1600" dirty="0">
                        <a:solidFill>
                          <a:schemeClr val="tx2">
                            <a:lumMod val="50000"/>
                          </a:schemeClr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10318" marR="10318" marT="16974" marB="1697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F3EC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Доля получателей образовательных услуг, которые готовы рекомендовать организацию родственникам и знакомым, от общего числа опрошенных получателей образовательных услуг</a:t>
                      </a:r>
                    </a:p>
                  </a:txBody>
                  <a:tcPr marL="10318" marR="10318" marT="16974" marB="1697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F3EC"/>
                    </a:solidFill>
                  </a:tcPr>
                </a:tc>
              </a:tr>
            </a:tbl>
          </a:graphicData>
        </a:graphic>
      </p:graphicFrame>
      <p:sp>
        <p:nvSpPr>
          <p:cNvPr id="13" name="Скругленный прямоугольник 12"/>
          <p:cNvSpPr/>
          <p:nvPr/>
        </p:nvSpPr>
        <p:spPr>
          <a:xfrm>
            <a:off x="323528" y="836712"/>
            <a:ext cx="8496944" cy="864096"/>
          </a:xfrm>
          <a:prstGeom prst="roundRect">
            <a:avLst/>
          </a:prstGeom>
          <a:solidFill>
            <a:schemeClr val="accent5">
              <a:lumMod val="75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dirty="0" smtClean="0">
              <a:solidFill>
                <a:schemeClr val="bg1"/>
              </a:solidFill>
              <a:latin typeface="Arial" pitchFamily="34" charset="0"/>
              <a:ea typeface="Times New Roman"/>
              <a:cs typeface="Arial" pitchFamily="34" charset="0"/>
            </a:endParaRPr>
          </a:p>
          <a:p>
            <a:endParaRPr lang="ru-RU" dirty="0" smtClean="0">
              <a:solidFill>
                <a:schemeClr val="bg1"/>
              </a:solidFill>
              <a:latin typeface="Arial" pitchFamily="34" charset="0"/>
              <a:ea typeface="Times New Roman"/>
              <a:cs typeface="Arial" pitchFamily="34" charset="0"/>
            </a:endParaRPr>
          </a:p>
          <a:p>
            <a:r>
              <a:rPr lang="ru-RU" dirty="0" smtClean="0">
                <a:solidFill>
                  <a:schemeClr val="bg1"/>
                </a:solidFill>
                <a:latin typeface="Arial" pitchFamily="34" charset="0"/>
                <a:ea typeface="Times New Roman"/>
                <a:cs typeface="Arial" pitchFamily="34" charset="0"/>
              </a:rPr>
              <a:t>Критерий «</a:t>
            </a:r>
            <a:r>
              <a:rPr lang="ru-RU" dirty="0" smtClean="0">
                <a:latin typeface="Arial" pitchFamily="34" charset="0"/>
                <a:ea typeface="Times New Roman"/>
                <a:cs typeface="Arial" pitchFamily="34" charset="0"/>
              </a:rPr>
              <a:t>Удовлетворенность качеством образовательной деятельности организаций</a:t>
            </a:r>
            <a:r>
              <a:rPr lang="ru-RU" dirty="0" smtClean="0">
                <a:solidFill>
                  <a:schemeClr val="bg1"/>
                </a:solidFill>
                <a:latin typeface="Arial" pitchFamily="34" charset="0"/>
                <a:ea typeface="Times New Roman"/>
                <a:cs typeface="Arial" pitchFamily="34" charset="0"/>
              </a:rPr>
              <a:t>»</a:t>
            </a:r>
          </a:p>
          <a:p>
            <a:endParaRPr lang="ru-RU" dirty="0" smtClean="0">
              <a:solidFill>
                <a:schemeClr val="bg1"/>
              </a:solidFill>
              <a:latin typeface="Arial" pitchFamily="34" charset="0"/>
              <a:ea typeface="Times New Roman"/>
              <a:cs typeface="Arial" pitchFamily="34" charset="0"/>
            </a:endParaRPr>
          </a:p>
          <a:p>
            <a:endParaRPr lang="ru-RU" dirty="0" smtClean="0">
              <a:solidFill>
                <a:schemeClr val="bg1"/>
              </a:solidFill>
              <a:latin typeface="Arial" pitchFamily="34" charset="0"/>
              <a:ea typeface="Times New Roman"/>
              <a:cs typeface="Arial" pitchFamily="34" charset="0"/>
            </a:endParaRPr>
          </a:p>
        </p:txBody>
      </p:sp>
      <p:graphicFrame>
        <p:nvGraphicFramePr>
          <p:cNvPr id="15" name="Таблица 14"/>
          <p:cNvGraphicFramePr>
            <a:graphicFrameLocks noGrp="1"/>
          </p:cNvGraphicFramePr>
          <p:nvPr/>
        </p:nvGraphicFramePr>
        <p:xfrm>
          <a:off x="899592" y="1988840"/>
          <a:ext cx="4608512" cy="432048"/>
        </p:xfrm>
        <a:graphic>
          <a:graphicData uri="http://schemas.openxmlformats.org/drawingml/2006/table">
            <a:tbl>
              <a:tblPr/>
              <a:tblGrid>
                <a:gridCol w="4608512"/>
              </a:tblGrid>
              <a:tr h="43204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500" b="1" dirty="0" smtClean="0">
                        <a:solidFill>
                          <a:schemeClr val="bg1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Показатели:</a:t>
                      </a:r>
                      <a:endParaRPr lang="ru-RU" sz="16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10318" marR="10318" marT="16974" marB="1697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12" name="Picture 8" descr="http://chuvashcable.ru/assets/templates/html/images/ask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32240" y="4005064"/>
            <a:ext cx="2160239" cy="2160240"/>
          </a:xfrm>
          <a:prstGeom prst="rect">
            <a:avLst/>
          </a:prstGeom>
          <a:noFill/>
        </p:spPr>
      </p:pic>
      <p:sp>
        <p:nvSpPr>
          <p:cNvPr id="14" name="Скругленный прямоугольник 13"/>
          <p:cNvSpPr/>
          <p:nvPr/>
        </p:nvSpPr>
        <p:spPr>
          <a:xfrm>
            <a:off x="6876256" y="2060848"/>
            <a:ext cx="1872208" cy="1728192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600" dirty="0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Отсутствие единых «весовых» коэффициентов оценки показателей</a:t>
            </a:r>
            <a:endParaRPr lang="ru-RU" sz="1600" dirty="0">
              <a:solidFill>
                <a:schemeClr val="accent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6" name="Прямая соединительная линия 15"/>
          <p:cNvCxnSpPr/>
          <p:nvPr/>
        </p:nvCxnSpPr>
        <p:spPr>
          <a:xfrm>
            <a:off x="6444208" y="1988840"/>
            <a:ext cx="0" cy="4392488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10956397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1" y="-14238"/>
            <a:ext cx="8640959" cy="706934"/>
          </a:xfrm>
        </p:spPr>
        <p:txBody>
          <a:bodyPr>
            <a:noAutofit/>
          </a:bodyPr>
          <a:lstStyle/>
          <a:p>
            <a:pPr algn="l"/>
            <a:r>
              <a:rPr lang="ru-RU" sz="28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Оператор независимой оценки в 2019 году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1" y="679551"/>
            <a:ext cx="7740352" cy="45719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50000"/>
                  <a:tint val="66000"/>
                  <a:satMod val="160000"/>
                </a:schemeClr>
              </a:gs>
              <a:gs pos="50000">
                <a:schemeClr val="bg1">
                  <a:lumMod val="50000"/>
                  <a:tint val="44500"/>
                  <a:satMod val="160000"/>
                </a:schemeClr>
              </a:gs>
              <a:gs pos="100000">
                <a:schemeClr val="bg1">
                  <a:lumMod val="50000"/>
                  <a:tint val="23500"/>
                  <a:satMod val="160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D3C0F2-EC73-4E12-94F2-97233CC1F76F}" type="slidenum">
              <a:rPr lang="ru-RU" smtClean="0"/>
              <a:pPr/>
              <a:t>12</a:t>
            </a:fld>
            <a:endParaRPr lang="ru-RU" dirty="0"/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395536" y="836712"/>
            <a:ext cx="8424936" cy="108012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000" dirty="0" smtClean="0">
                <a:latin typeface="Arial" pitchFamily="34" charset="0"/>
                <a:cs typeface="Arial" pitchFamily="34" charset="0"/>
              </a:rPr>
              <a:t>Отбор организации-оператора в соответствии с законодательством РФ о контрактной системе (Федеральный закон №44-ФЗ)</a:t>
            </a:r>
            <a:endParaRPr lang="ru-RU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395536" y="2060848"/>
            <a:ext cx="5616624" cy="864096"/>
          </a:xfrm>
          <a:prstGeom prst="roundRect">
            <a:avLst/>
          </a:prstGeom>
          <a:solidFill>
            <a:srgbClr val="A9F3EC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Общество с ограниченной ответственностью «Исследовательский центр «Нови»</a:t>
            </a:r>
            <a:endParaRPr lang="ru-RU" sz="2000" dirty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073" name="Rectangle 1"/>
          <p:cNvSpPr>
            <a:spLocks noChangeArrowheads="1"/>
          </p:cNvSpPr>
          <p:nvPr/>
        </p:nvSpPr>
        <p:spPr bwMode="auto">
          <a:xfrm>
            <a:off x="467544" y="3068960"/>
            <a:ext cx="5544616" cy="3554819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1400" dirty="0" smtClean="0">
                <a:solidFill>
                  <a:schemeClr val="accent4">
                    <a:lumMod val="50000"/>
                  </a:schemeClr>
                </a:solidFill>
                <a:latin typeface="Arial" pitchFamily="34" charset="0"/>
                <a:ea typeface="Courier New" pitchFamily="49" charset="0"/>
                <a:cs typeface="Arial" pitchFamily="34" charset="0"/>
              </a:rPr>
              <a:t>► </a:t>
            </a:r>
            <a:r>
              <a:rPr lang="ru-RU" sz="1500" dirty="0" smtClean="0">
                <a:solidFill>
                  <a:schemeClr val="accent4">
                    <a:lumMod val="50000"/>
                  </a:schemeClr>
                </a:solidFill>
                <a:latin typeface="Arial" pitchFamily="34" charset="0"/>
                <a:ea typeface="Courier New" pitchFamily="49" charset="0"/>
                <a:cs typeface="Arial" pitchFamily="34" charset="0"/>
              </a:rPr>
              <a:t>Р</a:t>
            </a:r>
            <a:r>
              <a:rPr kumimoji="0" lang="ru-RU" sz="1500" b="0" i="0" u="none" strike="noStrike" cap="none" normalizeH="0" baseline="0" dirty="0" smtClean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latin typeface="Arial" pitchFamily="34" charset="0"/>
                <a:ea typeface="Courier New" pitchFamily="49" charset="0"/>
                <a:cs typeface="Arial" pitchFamily="34" charset="0"/>
              </a:rPr>
              <a:t>азработка анкет сбора информации по общим 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1500" dirty="0" smtClean="0">
                <a:solidFill>
                  <a:schemeClr val="accent4">
                    <a:lumMod val="50000"/>
                  </a:schemeClr>
                </a:solidFill>
                <a:latin typeface="Arial" pitchFamily="34" charset="0"/>
                <a:ea typeface="Courier New" pitchFamily="49" charset="0"/>
                <a:cs typeface="Arial" pitchFamily="34" charset="0"/>
              </a:rPr>
              <a:t>    </a:t>
            </a:r>
            <a:r>
              <a:rPr kumimoji="0" lang="ru-RU" sz="1500" b="0" i="0" u="none" strike="noStrike" cap="none" normalizeH="0" baseline="0" dirty="0" smtClean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latin typeface="Arial" pitchFamily="34" charset="0"/>
                <a:ea typeface="Courier New" pitchFamily="49" charset="0"/>
                <a:cs typeface="Arial" pitchFamily="34" charset="0"/>
              </a:rPr>
              <a:t>критериям и показателям</a:t>
            </a:r>
            <a:endParaRPr kumimoji="0" lang="ru-RU" sz="1500" b="0" i="0" u="none" strike="noStrike" cap="none" normalizeH="0" baseline="0" dirty="0" smtClean="0">
              <a:ln>
                <a:noFill/>
              </a:ln>
              <a:solidFill>
                <a:schemeClr val="accent4">
                  <a:lumMod val="50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500" dirty="0" smtClean="0">
                <a:solidFill>
                  <a:schemeClr val="accent4">
                    <a:lumMod val="50000"/>
                  </a:schemeClr>
                </a:solidFill>
                <a:latin typeface="Arial" pitchFamily="34" charset="0"/>
                <a:ea typeface="Courier New" pitchFamily="49" charset="0"/>
                <a:cs typeface="Arial" pitchFamily="34" charset="0"/>
              </a:rPr>
              <a:t>► </a:t>
            </a:r>
            <a:r>
              <a:rPr kumimoji="0" lang="ru-RU" sz="1500" b="0" i="0" u="none" strike="noStrike" cap="none" normalizeH="0" baseline="0" dirty="0" smtClean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Анкетирование </a:t>
            </a:r>
            <a:r>
              <a:rPr kumimoji="0" lang="ru-RU" sz="1500" b="0" i="0" u="none" strike="noStrike" cap="none" normalizeH="0" baseline="0" dirty="0" smtClean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респондентов</a:t>
            </a:r>
            <a:endParaRPr kumimoji="0" lang="ru-RU" sz="1500" b="0" i="0" u="none" strike="noStrike" cap="none" normalizeH="0" baseline="0" dirty="0" smtClean="0">
              <a:ln>
                <a:noFill/>
              </a:ln>
              <a:solidFill>
                <a:schemeClr val="accent4">
                  <a:lumMod val="50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500" dirty="0" smtClean="0">
                <a:solidFill>
                  <a:schemeClr val="accent4">
                    <a:lumMod val="50000"/>
                  </a:schemeClr>
                </a:solidFill>
                <a:latin typeface="Arial" pitchFamily="34" charset="0"/>
                <a:ea typeface="Courier New" pitchFamily="49" charset="0"/>
                <a:cs typeface="Arial" pitchFamily="34" charset="0"/>
              </a:rPr>
              <a:t>► </a:t>
            </a:r>
            <a:r>
              <a:rPr kumimoji="0" lang="ru-RU" sz="1500" b="0" i="0" u="none" strike="noStrike" cap="none" normalizeH="0" baseline="0" dirty="0" smtClean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latin typeface="Arial" pitchFamily="34" charset="0"/>
                <a:ea typeface="Courier New" pitchFamily="49" charset="0"/>
                <a:cs typeface="Arial" pitchFamily="34" charset="0"/>
              </a:rPr>
              <a:t>Сбор общедоступной информации об </a:t>
            </a: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500" dirty="0" smtClean="0">
                <a:solidFill>
                  <a:schemeClr val="accent4">
                    <a:lumMod val="50000"/>
                  </a:schemeClr>
                </a:solidFill>
                <a:latin typeface="Arial" pitchFamily="34" charset="0"/>
                <a:ea typeface="Courier New" pitchFamily="49" charset="0"/>
                <a:cs typeface="Arial" pitchFamily="34" charset="0"/>
              </a:rPr>
              <a:t>   </a:t>
            </a:r>
            <a:r>
              <a:rPr kumimoji="0" lang="ru-RU" sz="1500" b="0" i="0" u="none" strike="noStrike" cap="none" normalizeH="0" baseline="0" dirty="0" smtClean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latin typeface="Arial" pitchFamily="34" charset="0"/>
                <a:ea typeface="Courier New" pitchFamily="49" charset="0"/>
                <a:cs typeface="Arial" pitchFamily="34" charset="0"/>
              </a:rPr>
              <a:t>организациях,</a:t>
            </a:r>
            <a:r>
              <a:rPr kumimoji="0" lang="ru-RU" sz="1500" b="0" i="0" u="none" strike="noStrike" cap="none" normalizeH="0" dirty="0" smtClean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latin typeface="Arial" pitchFamily="34" charset="0"/>
                <a:ea typeface="Courier New" pitchFamily="49" charset="0"/>
                <a:cs typeface="Arial" pitchFamily="34" charset="0"/>
              </a:rPr>
              <a:t> </a:t>
            </a:r>
            <a:r>
              <a:rPr kumimoji="0" lang="ru-RU" sz="1500" b="0" i="0" u="none" strike="noStrike" cap="none" normalizeH="0" baseline="0" dirty="0" smtClean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latin typeface="Arial" pitchFamily="34" charset="0"/>
                <a:ea typeface="Courier New" pitchFamily="49" charset="0"/>
                <a:cs typeface="Arial" pitchFamily="34" charset="0"/>
              </a:rPr>
              <a:t>размещенной на официальных </a:t>
            </a: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500" dirty="0" smtClean="0">
                <a:solidFill>
                  <a:schemeClr val="accent4">
                    <a:lumMod val="50000"/>
                  </a:schemeClr>
                </a:solidFill>
                <a:latin typeface="Arial" pitchFamily="34" charset="0"/>
                <a:ea typeface="Courier New" pitchFamily="49" charset="0"/>
                <a:cs typeface="Arial" pitchFamily="34" charset="0"/>
              </a:rPr>
              <a:t>   </a:t>
            </a:r>
            <a:r>
              <a:rPr kumimoji="0" lang="ru-RU" sz="1500" b="0" i="0" u="none" strike="noStrike" cap="none" normalizeH="0" baseline="0" dirty="0" smtClean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latin typeface="Arial" pitchFamily="34" charset="0"/>
                <a:ea typeface="Courier New" pitchFamily="49" charset="0"/>
                <a:cs typeface="Arial" pitchFamily="34" charset="0"/>
              </a:rPr>
              <a:t>сайтах</a:t>
            </a:r>
            <a:endParaRPr kumimoji="0" lang="ru-RU" sz="1500" b="0" i="0" u="none" strike="noStrike" cap="none" normalizeH="0" baseline="0" dirty="0" smtClean="0">
              <a:ln>
                <a:noFill/>
              </a:ln>
              <a:solidFill>
                <a:schemeClr val="accent4">
                  <a:lumMod val="50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500" dirty="0" smtClean="0">
                <a:solidFill>
                  <a:schemeClr val="accent4">
                    <a:lumMod val="50000"/>
                  </a:schemeClr>
                </a:solidFill>
                <a:latin typeface="Arial" pitchFamily="34" charset="0"/>
                <a:ea typeface="Courier New" pitchFamily="49" charset="0"/>
                <a:cs typeface="Arial" pitchFamily="34" charset="0"/>
              </a:rPr>
              <a:t>► </a:t>
            </a:r>
            <a:r>
              <a:rPr kumimoji="0" lang="ru-RU" sz="1500" b="0" i="0" u="none" strike="noStrike" cap="none" normalizeH="0" baseline="0" dirty="0" smtClean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Обобщение данных, полученных на официальных </a:t>
            </a: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500" dirty="0" smtClean="0">
                <a:solidFill>
                  <a:schemeClr val="accent4">
                    <a:lumMod val="50000"/>
                  </a:schemeClr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   </a:t>
            </a:r>
            <a:r>
              <a:rPr kumimoji="0" lang="ru-RU" sz="1500" b="0" i="0" u="none" strike="noStrike" cap="none" normalizeH="0" baseline="0" dirty="0" smtClean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сайтах</a:t>
            </a:r>
            <a:endParaRPr kumimoji="0" lang="ru-RU" sz="1500" b="0" i="0" u="none" strike="noStrike" cap="none" normalizeH="0" baseline="0" dirty="0" smtClean="0">
              <a:ln>
                <a:noFill/>
              </a:ln>
              <a:solidFill>
                <a:schemeClr val="accent4">
                  <a:lumMod val="50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500" dirty="0" smtClean="0">
                <a:solidFill>
                  <a:schemeClr val="accent4">
                    <a:lumMod val="50000"/>
                  </a:schemeClr>
                </a:solidFill>
                <a:latin typeface="Arial" pitchFamily="34" charset="0"/>
                <a:ea typeface="Courier New" pitchFamily="49" charset="0"/>
                <a:cs typeface="Arial" pitchFamily="34" charset="0"/>
              </a:rPr>
              <a:t>► </a:t>
            </a:r>
            <a:r>
              <a:rPr kumimoji="0" lang="ru-RU" sz="1500" b="0" i="0" u="none" strike="noStrike" cap="none" normalizeH="0" baseline="0" dirty="0" smtClean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latin typeface="Arial" pitchFamily="34" charset="0"/>
                <a:ea typeface="Courier New" pitchFamily="49" charset="0"/>
                <a:cs typeface="Arial" pitchFamily="34" charset="0"/>
              </a:rPr>
              <a:t>Анализ результатов анкетирования:</a:t>
            </a:r>
            <a:endParaRPr kumimoji="0" lang="ru-RU" sz="1500" b="0" i="0" u="none" strike="noStrike" cap="none" normalizeH="0" baseline="0" dirty="0" smtClean="0">
              <a:ln>
                <a:noFill/>
              </a:ln>
              <a:solidFill>
                <a:schemeClr val="accent4">
                  <a:lumMod val="50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500" dirty="0" smtClean="0">
                <a:solidFill>
                  <a:schemeClr val="accent4">
                    <a:lumMod val="50000"/>
                  </a:schemeClr>
                </a:solidFill>
                <a:latin typeface="Arial" pitchFamily="34" charset="0"/>
                <a:ea typeface="Courier New" pitchFamily="49" charset="0"/>
                <a:cs typeface="Arial" pitchFamily="34" charset="0"/>
              </a:rPr>
              <a:t>► </a:t>
            </a:r>
            <a:r>
              <a:rPr kumimoji="0" lang="ru-RU" sz="1500" b="0" i="0" u="none" strike="noStrike" cap="none" normalizeH="0" baseline="0" dirty="0" smtClean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Оценка деятельности организации по общим </a:t>
            </a: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500" dirty="0" smtClean="0">
                <a:solidFill>
                  <a:schemeClr val="accent4">
                    <a:lumMod val="50000"/>
                  </a:schemeClr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    </a:t>
            </a:r>
            <a:r>
              <a:rPr kumimoji="0" lang="ru-RU" sz="1500" b="0" i="0" u="none" strike="noStrike" cap="none" normalizeH="0" baseline="0" dirty="0" smtClean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критериям и показателям</a:t>
            </a:r>
            <a:endParaRPr kumimoji="0" lang="ru-RU" sz="1500" b="0" i="0" u="none" strike="noStrike" cap="none" normalizeH="0" baseline="0" dirty="0" smtClean="0">
              <a:ln>
                <a:noFill/>
              </a:ln>
              <a:solidFill>
                <a:schemeClr val="accent4">
                  <a:lumMod val="50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500" dirty="0" smtClean="0">
                <a:solidFill>
                  <a:schemeClr val="accent4">
                    <a:lumMod val="50000"/>
                  </a:schemeClr>
                </a:solidFill>
                <a:latin typeface="Arial" pitchFamily="34" charset="0"/>
                <a:ea typeface="Courier New" pitchFamily="49" charset="0"/>
                <a:cs typeface="Arial" pitchFamily="34" charset="0"/>
              </a:rPr>
              <a:t>► </a:t>
            </a:r>
            <a:r>
              <a:rPr kumimoji="0" lang="ru-RU" sz="1500" b="0" i="0" u="none" strike="noStrike" cap="none" normalizeH="0" baseline="0" dirty="0" smtClean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Систематизация выявленных проблем </a:t>
            </a:r>
            <a:endParaRPr kumimoji="0" lang="ru-RU" sz="1500" b="0" i="0" u="none" strike="noStrike" cap="none" normalizeH="0" baseline="0" dirty="0" smtClean="0">
              <a:ln>
                <a:noFill/>
              </a:ln>
              <a:solidFill>
                <a:schemeClr val="accent4">
                  <a:lumMod val="50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500" dirty="0" smtClean="0">
                <a:solidFill>
                  <a:schemeClr val="accent4">
                    <a:lumMod val="50000"/>
                  </a:schemeClr>
                </a:solidFill>
                <a:latin typeface="Arial" pitchFamily="34" charset="0"/>
                <a:ea typeface="Courier New" pitchFamily="49" charset="0"/>
                <a:cs typeface="Arial" pitchFamily="34" charset="0"/>
              </a:rPr>
              <a:t>► </a:t>
            </a:r>
            <a:r>
              <a:rPr kumimoji="0" lang="ru-RU" sz="1500" b="0" i="0" u="none" strike="noStrike" cap="none" normalizeH="0" baseline="0" dirty="0" smtClean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Формирование сводной таблицы баллов</a:t>
            </a:r>
            <a:endParaRPr kumimoji="0" lang="ru-RU" sz="1500" b="0" i="0" u="none" strike="noStrike" cap="none" normalizeH="0" baseline="0" dirty="0" smtClean="0">
              <a:ln>
                <a:noFill/>
              </a:ln>
              <a:solidFill>
                <a:schemeClr val="accent4">
                  <a:lumMod val="50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500" dirty="0" smtClean="0">
                <a:solidFill>
                  <a:schemeClr val="accent4">
                    <a:lumMod val="50000"/>
                  </a:schemeClr>
                </a:solidFill>
                <a:latin typeface="Arial" pitchFamily="34" charset="0"/>
                <a:ea typeface="Courier New" pitchFamily="49" charset="0"/>
                <a:cs typeface="Arial" pitchFamily="34" charset="0"/>
              </a:rPr>
              <a:t>► </a:t>
            </a:r>
            <a:r>
              <a:rPr kumimoji="0" lang="ru-RU" sz="1500" b="0" i="0" u="none" strike="noStrike" cap="none" normalizeH="0" baseline="0" dirty="0" smtClean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Ф</a:t>
            </a:r>
            <a:r>
              <a:rPr kumimoji="0" lang="ru-RU" sz="1500" b="0" i="0" u="none" strike="noStrike" cap="none" normalizeH="0" baseline="0" dirty="0" smtClean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latin typeface="Arial" pitchFamily="34" charset="0"/>
                <a:ea typeface="Courier New" pitchFamily="49" charset="0"/>
                <a:cs typeface="Arial" pitchFamily="34" charset="0"/>
              </a:rPr>
              <a:t>ормирование </a:t>
            </a:r>
            <a:r>
              <a:rPr kumimoji="0" lang="ru-RU" sz="1500" b="0" i="0" u="none" strike="noStrike" cap="none" normalizeH="0" baseline="0" dirty="0" smtClean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рейтинга организаций</a:t>
            </a:r>
            <a:endParaRPr kumimoji="0" lang="ru-RU" sz="1500" b="0" i="0" u="none" strike="noStrike" cap="none" normalizeH="0" baseline="0" dirty="0" smtClean="0">
              <a:ln>
                <a:noFill/>
              </a:ln>
              <a:solidFill>
                <a:schemeClr val="accent4">
                  <a:lumMod val="50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500" dirty="0" smtClean="0">
                <a:solidFill>
                  <a:schemeClr val="accent4">
                    <a:lumMod val="50000"/>
                  </a:schemeClr>
                </a:solidFill>
                <a:latin typeface="Arial" pitchFamily="34" charset="0"/>
                <a:ea typeface="Courier New" pitchFamily="49" charset="0"/>
                <a:cs typeface="Arial" pitchFamily="34" charset="0"/>
              </a:rPr>
              <a:t>► </a:t>
            </a:r>
            <a:r>
              <a:rPr kumimoji="0" lang="ru-RU" sz="1500" b="0" i="0" u="none" strike="noStrike" cap="none" normalizeH="0" baseline="0" dirty="0" smtClean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Оформление итогового отчета </a:t>
            </a:r>
            <a:endParaRPr kumimoji="0" lang="ru-RU" sz="1500" b="0" i="0" u="none" strike="noStrike" cap="none" normalizeH="0" baseline="0" dirty="0" smtClean="0">
              <a:ln>
                <a:noFill/>
              </a:ln>
              <a:solidFill>
                <a:schemeClr val="accent4">
                  <a:lumMod val="50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4102" name="Picture 6" descr="http://st.depositphotos.com/2010047/3230/i/450/depositphotos_32304031-stock-photo-3d-small-people-red-exclamatio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660232" y="3284984"/>
            <a:ext cx="2238003" cy="3323767"/>
          </a:xfrm>
          <a:prstGeom prst="rect">
            <a:avLst/>
          </a:prstGeom>
          <a:noFill/>
        </p:spPr>
      </p:pic>
      <p:sp>
        <p:nvSpPr>
          <p:cNvPr id="16" name="Скругленный прямоугольник 15"/>
          <p:cNvSpPr/>
          <p:nvPr/>
        </p:nvSpPr>
        <p:spPr>
          <a:xfrm>
            <a:off x="7020272" y="2060848"/>
            <a:ext cx="1728192" cy="864096"/>
          </a:xfrm>
          <a:prstGeom prst="roundRect">
            <a:avLst/>
          </a:prstGeom>
          <a:solidFill>
            <a:srgbClr val="A9F3EC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г. Орёл</a:t>
            </a:r>
            <a:endParaRPr lang="ru-RU" sz="2000" dirty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Стрелка вправо 16"/>
          <p:cNvSpPr/>
          <p:nvPr/>
        </p:nvSpPr>
        <p:spPr>
          <a:xfrm>
            <a:off x="6084168" y="2276872"/>
            <a:ext cx="864096" cy="432048"/>
          </a:xfrm>
          <a:prstGeom prst="rightArrow">
            <a:avLst/>
          </a:prstGeom>
          <a:solidFill>
            <a:schemeClr val="bg1">
              <a:lumMod val="6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6807048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1" y="-14238"/>
            <a:ext cx="8640959" cy="706934"/>
          </a:xfrm>
        </p:spPr>
        <p:txBody>
          <a:bodyPr>
            <a:noAutofit/>
          </a:bodyPr>
          <a:lstStyle/>
          <a:p>
            <a:pPr algn="l"/>
            <a:r>
              <a:rPr lang="ru-RU" sz="28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Формы проведения независимой оценки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1" y="679551"/>
            <a:ext cx="7740352" cy="45719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50000"/>
                  <a:tint val="66000"/>
                  <a:satMod val="160000"/>
                </a:schemeClr>
              </a:gs>
              <a:gs pos="50000">
                <a:schemeClr val="bg1">
                  <a:lumMod val="50000"/>
                  <a:tint val="44500"/>
                  <a:satMod val="160000"/>
                </a:schemeClr>
              </a:gs>
              <a:gs pos="100000">
                <a:schemeClr val="bg1">
                  <a:lumMod val="50000"/>
                  <a:tint val="23500"/>
                  <a:satMod val="160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D3C0F2-EC73-4E12-94F2-97233CC1F76F}" type="slidenum">
              <a:rPr lang="ru-RU" smtClean="0"/>
              <a:pPr/>
              <a:t>13</a:t>
            </a:fld>
            <a:endParaRPr lang="ru-RU" dirty="0"/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251520" y="836712"/>
            <a:ext cx="8568952" cy="108012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000" dirty="0" smtClean="0">
                <a:latin typeface="Arial" pitchFamily="34" charset="0"/>
                <a:cs typeface="Arial" pitchFamily="34" charset="0"/>
              </a:rPr>
              <a:t>Сбор общедоступной информации об организациях указанных в Перечне, размещенной на официальных сайтах организаций в сети «Интернет»</a:t>
            </a:r>
            <a:endParaRPr lang="ru-RU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251520" y="2060848"/>
            <a:ext cx="5760640" cy="864096"/>
          </a:xfrm>
          <a:prstGeom prst="roundRect">
            <a:avLst/>
          </a:prstGeom>
          <a:solidFill>
            <a:srgbClr val="A9F3EC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Анкетирование потребителей образовательных услуг в организациях</a:t>
            </a:r>
            <a:endParaRPr lang="ru-RU" sz="2000" dirty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>
            <a:off x="6372200" y="2204864"/>
            <a:ext cx="0" cy="4392488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Скругленный прямоугольник 9"/>
          <p:cNvSpPr/>
          <p:nvPr/>
        </p:nvSpPr>
        <p:spPr>
          <a:xfrm>
            <a:off x="6660232" y="2132856"/>
            <a:ext cx="2160240" cy="2016224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600" dirty="0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К формам проведения независимой оценки отнесено изучение условий оказания услуг организациями</a:t>
            </a:r>
            <a:endParaRPr lang="ru-RU" sz="1600" dirty="0">
              <a:solidFill>
                <a:schemeClr val="accent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1" name="Picture 8" descr="http://chuvashcable.ru/assets/templates/html/images/ask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51714" y="4265712"/>
            <a:ext cx="2592286" cy="2592288"/>
          </a:xfrm>
          <a:prstGeom prst="rect">
            <a:avLst/>
          </a:prstGeom>
          <a:noFill/>
        </p:spPr>
      </p:pic>
      <p:sp>
        <p:nvSpPr>
          <p:cNvPr id="12" name="Скругленный прямоугольник 11"/>
          <p:cNvSpPr/>
          <p:nvPr/>
        </p:nvSpPr>
        <p:spPr>
          <a:xfrm>
            <a:off x="1979712" y="3284984"/>
            <a:ext cx="2664296" cy="1100832"/>
          </a:xfrm>
          <a:prstGeom prst="roundRect">
            <a:avLst/>
          </a:prstGeom>
          <a:solidFill>
            <a:schemeClr val="accent4">
              <a:lumMod val="75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76 564</a:t>
            </a:r>
          </a:p>
          <a:p>
            <a:pPr algn="ctr"/>
            <a:r>
              <a:rPr lang="ru-RU" sz="2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респондента</a:t>
            </a: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4427984" y="4869160"/>
            <a:ext cx="1800200" cy="1296144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700" dirty="0" smtClean="0">
                <a:solidFill>
                  <a:schemeClr val="accent4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обучающиеся в </a:t>
            </a:r>
            <a:r>
              <a:rPr lang="ru-RU" sz="1700" dirty="0">
                <a:solidFill>
                  <a:schemeClr val="accent4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возрасте 14 и более </a:t>
            </a:r>
            <a:r>
              <a:rPr lang="ru-RU" sz="1700" dirty="0" smtClean="0">
                <a:solidFill>
                  <a:schemeClr val="accent4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лет</a:t>
            </a:r>
            <a:endParaRPr lang="ru-RU" sz="1700" dirty="0">
              <a:solidFill>
                <a:schemeClr val="accent4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179512" y="4869160"/>
            <a:ext cx="1944216" cy="1296144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700" dirty="0" smtClean="0">
                <a:solidFill>
                  <a:schemeClr val="accent4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родители </a:t>
            </a:r>
            <a:r>
              <a:rPr lang="ru-RU" sz="1700" dirty="0">
                <a:solidFill>
                  <a:schemeClr val="accent4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(</a:t>
            </a:r>
            <a:r>
              <a:rPr lang="ru-RU" sz="1700" dirty="0" smtClean="0">
                <a:solidFill>
                  <a:schemeClr val="accent4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законные представители)</a:t>
            </a:r>
            <a:endParaRPr lang="ru-RU" sz="1700" dirty="0">
              <a:solidFill>
                <a:schemeClr val="accent4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2267744" y="4869160"/>
            <a:ext cx="2016224" cy="1304758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700" dirty="0" smtClean="0">
                <a:solidFill>
                  <a:schemeClr val="accent4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представители педагогического сообщества</a:t>
            </a:r>
            <a:endParaRPr lang="ru-RU" sz="1700" dirty="0">
              <a:solidFill>
                <a:schemeClr val="accent4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22" name="Прямая со стрелкой 21"/>
          <p:cNvCxnSpPr>
            <a:endCxn id="15" idx="0"/>
          </p:cNvCxnSpPr>
          <p:nvPr/>
        </p:nvCxnSpPr>
        <p:spPr>
          <a:xfrm flipH="1">
            <a:off x="1151620" y="4293096"/>
            <a:ext cx="900100" cy="576064"/>
          </a:xfrm>
          <a:prstGeom prst="straightConnector1">
            <a:avLst/>
          </a:prstGeom>
          <a:ln w="19050">
            <a:solidFill>
              <a:schemeClr val="accent4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Прямая со стрелкой 28"/>
          <p:cNvCxnSpPr>
            <a:endCxn id="13" idx="0"/>
          </p:cNvCxnSpPr>
          <p:nvPr/>
        </p:nvCxnSpPr>
        <p:spPr>
          <a:xfrm>
            <a:off x="4572000" y="4293096"/>
            <a:ext cx="756084" cy="576064"/>
          </a:xfrm>
          <a:prstGeom prst="straightConnector1">
            <a:avLst/>
          </a:prstGeom>
          <a:ln w="19050">
            <a:solidFill>
              <a:schemeClr val="accent4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Прямая со стрелкой 32"/>
          <p:cNvCxnSpPr>
            <a:endCxn id="16" idx="0"/>
          </p:cNvCxnSpPr>
          <p:nvPr/>
        </p:nvCxnSpPr>
        <p:spPr>
          <a:xfrm>
            <a:off x="3275856" y="4437112"/>
            <a:ext cx="0" cy="432048"/>
          </a:xfrm>
          <a:prstGeom prst="straightConnector1">
            <a:avLst/>
          </a:prstGeom>
          <a:ln w="19050">
            <a:solidFill>
              <a:schemeClr val="accent4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26807048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1" y="-14238"/>
            <a:ext cx="7488833" cy="706934"/>
          </a:xfrm>
        </p:spPr>
        <p:txBody>
          <a:bodyPr>
            <a:noAutofit/>
          </a:bodyPr>
          <a:lstStyle/>
          <a:p>
            <a:pPr algn="l"/>
            <a:r>
              <a:rPr lang="ru-RU" sz="28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Методология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1" y="679551"/>
            <a:ext cx="7740352" cy="45719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50000"/>
                  <a:tint val="66000"/>
                  <a:satMod val="160000"/>
                </a:schemeClr>
              </a:gs>
              <a:gs pos="50000">
                <a:schemeClr val="bg1">
                  <a:lumMod val="50000"/>
                  <a:tint val="44500"/>
                  <a:satMod val="160000"/>
                </a:schemeClr>
              </a:gs>
              <a:gs pos="100000">
                <a:schemeClr val="bg1">
                  <a:lumMod val="50000"/>
                  <a:tint val="23500"/>
                  <a:satMod val="160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D3C0F2-EC73-4E12-94F2-97233CC1F76F}" type="slidenum">
              <a:rPr lang="ru-RU" smtClean="0"/>
              <a:pPr/>
              <a:t>14</a:t>
            </a:fld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1" y="6525345"/>
            <a:ext cx="7740353" cy="45719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50000"/>
                  <a:tint val="66000"/>
                  <a:satMod val="160000"/>
                </a:schemeClr>
              </a:gs>
              <a:gs pos="50000">
                <a:schemeClr val="bg1">
                  <a:lumMod val="50000"/>
                  <a:tint val="44500"/>
                  <a:satMod val="160000"/>
                </a:schemeClr>
              </a:gs>
              <a:gs pos="100000">
                <a:schemeClr val="bg1">
                  <a:lumMod val="50000"/>
                  <a:tint val="23500"/>
                  <a:satMod val="160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8" name="Диаграмма 7"/>
          <p:cNvGraphicFramePr/>
          <p:nvPr>
            <p:extLst>
              <p:ext uri="{D42A27DB-BD31-4B8C-83A1-F6EECF244321}">
                <p14:modId xmlns="" xmlns:p14="http://schemas.microsoft.com/office/powerpoint/2010/main" val="957327984"/>
              </p:ext>
            </p:extLst>
          </p:nvPr>
        </p:nvGraphicFramePr>
        <p:xfrm>
          <a:off x="611560" y="1772816"/>
          <a:ext cx="4940630" cy="430676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1944706" y="3356992"/>
            <a:ext cx="2316916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4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160</a:t>
            </a:r>
          </a:p>
          <a:p>
            <a:pPr algn="ctr"/>
            <a:r>
              <a:rPr lang="ru-RU" sz="24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максимальный</a:t>
            </a:r>
          </a:p>
          <a:p>
            <a:pPr algn="ctr"/>
            <a:r>
              <a:rPr lang="ru-RU" sz="24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балл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5868144" y="1268760"/>
            <a:ext cx="3096344" cy="73866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1400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Открытость и доступность информации об образовательной организации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5940152" y="2774657"/>
            <a:ext cx="3024336" cy="73866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1400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Комфортность условий предоставления услуг и доступность их получения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6012160" y="4293096"/>
            <a:ext cx="2952328" cy="73866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1400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Доброжелательность, вежливость, компетентность работников организаций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6012160" y="5733256"/>
            <a:ext cx="2952328" cy="73866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1400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Показатели, характеризующие удовлетворенность качеством оказания услуг</a:t>
            </a:r>
          </a:p>
        </p:txBody>
      </p:sp>
      <p:pic>
        <p:nvPicPr>
          <p:cNvPr id="15" name="Рисунок 1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2280" y="764704"/>
            <a:ext cx="576064" cy="576063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2280" y="2276872"/>
            <a:ext cx="551887" cy="551887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4288" y="3717032"/>
            <a:ext cx="546583" cy="546583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4288" y="5229200"/>
            <a:ext cx="568635" cy="568635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7984" y="1894708"/>
            <a:ext cx="864096" cy="864094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5856" y="5589240"/>
            <a:ext cx="704395" cy="704395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3717032"/>
            <a:ext cx="720080" cy="720080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648" y="1844824"/>
            <a:ext cx="648072" cy="64807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51520" y="908721"/>
            <a:ext cx="371396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Максимально возможные баллы </a:t>
            </a:r>
          </a:p>
          <a:p>
            <a:r>
              <a:rPr lang="ru-RU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по критериям</a:t>
            </a:r>
            <a:endParaRPr lang="ru-RU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1163488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1" y="-14238"/>
            <a:ext cx="8280919" cy="706934"/>
          </a:xfrm>
        </p:spPr>
        <p:txBody>
          <a:bodyPr>
            <a:noAutofit/>
          </a:bodyPr>
          <a:lstStyle/>
          <a:p>
            <a:pPr algn="l"/>
            <a:r>
              <a:rPr lang="ru-RU" sz="28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Достигнутые средние баллы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1" y="679551"/>
            <a:ext cx="7740352" cy="45719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50000"/>
                  <a:tint val="66000"/>
                  <a:satMod val="160000"/>
                </a:schemeClr>
              </a:gs>
              <a:gs pos="50000">
                <a:schemeClr val="bg1">
                  <a:lumMod val="50000"/>
                  <a:tint val="44500"/>
                  <a:satMod val="160000"/>
                </a:schemeClr>
              </a:gs>
              <a:gs pos="100000">
                <a:schemeClr val="bg1">
                  <a:lumMod val="50000"/>
                  <a:tint val="23500"/>
                  <a:satMod val="160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D3C0F2-EC73-4E12-94F2-97233CC1F76F}" type="slidenum">
              <a:rPr lang="ru-RU" smtClean="0"/>
              <a:pPr/>
              <a:t>15</a:t>
            </a:fld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1" y="6525345"/>
            <a:ext cx="7740353" cy="45719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50000"/>
                  <a:tint val="66000"/>
                  <a:satMod val="160000"/>
                </a:schemeClr>
              </a:gs>
              <a:gs pos="50000">
                <a:schemeClr val="bg1">
                  <a:lumMod val="50000"/>
                  <a:tint val="44500"/>
                  <a:satMod val="160000"/>
                </a:schemeClr>
              </a:gs>
              <a:gs pos="100000">
                <a:schemeClr val="bg1">
                  <a:lumMod val="50000"/>
                  <a:tint val="23500"/>
                  <a:satMod val="160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8" name="Диаграмма 7"/>
          <p:cNvGraphicFramePr/>
          <p:nvPr>
            <p:extLst>
              <p:ext uri="{D42A27DB-BD31-4B8C-83A1-F6EECF244321}">
                <p14:modId xmlns="" xmlns:p14="http://schemas.microsoft.com/office/powerpoint/2010/main" val="2188957467"/>
              </p:ext>
            </p:extLst>
          </p:nvPr>
        </p:nvGraphicFramePr>
        <p:xfrm>
          <a:off x="323528" y="3717032"/>
          <a:ext cx="1897307" cy="17122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11" name="Рисунок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4365104"/>
            <a:ext cx="481931" cy="481930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395536" y="5445224"/>
            <a:ext cx="180019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Открытость и доступность информации об образовательной организации</a:t>
            </a:r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4088" y="4509120"/>
            <a:ext cx="422001" cy="422001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2548092" y="5507360"/>
            <a:ext cx="19519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Комфортность условий предоставления социальных услуг и доступность их получения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4716016" y="5517232"/>
            <a:ext cx="181648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Доброжелательность, вежливость, компетентность работников организаций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6876256" y="5517232"/>
            <a:ext cx="178174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Показатели, характеризующие удовлетворенность качеством оказания услуг</a:t>
            </a:r>
          </a:p>
        </p:txBody>
      </p:sp>
      <p:graphicFrame>
        <p:nvGraphicFramePr>
          <p:cNvPr id="25" name="Диаграмма 24"/>
          <p:cNvGraphicFramePr/>
          <p:nvPr>
            <p:extLst>
              <p:ext uri="{D42A27DB-BD31-4B8C-83A1-F6EECF244321}">
                <p14:modId xmlns="" xmlns:p14="http://schemas.microsoft.com/office/powerpoint/2010/main" val="1963446543"/>
              </p:ext>
            </p:extLst>
          </p:nvPr>
        </p:nvGraphicFramePr>
        <p:xfrm>
          <a:off x="2555776" y="3717032"/>
          <a:ext cx="1908371" cy="17799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26" name="Диаграмма 25"/>
          <p:cNvGraphicFramePr/>
          <p:nvPr>
            <p:extLst>
              <p:ext uri="{D42A27DB-BD31-4B8C-83A1-F6EECF244321}">
                <p14:modId xmlns="" xmlns:p14="http://schemas.microsoft.com/office/powerpoint/2010/main" val="3486586692"/>
              </p:ext>
            </p:extLst>
          </p:nvPr>
        </p:nvGraphicFramePr>
        <p:xfrm>
          <a:off x="4572000" y="3789040"/>
          <a:ext cx="1944216" cy="17281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pic>
        <p:nvPicPr>
          <p:cNvPr id="22" name="Рисунок 2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8344" y="4509120"/>
            <a:ext cx="430947" cy="430947"/>
          </a:xfrm>
          <a:prstGeom prst="rect">
            <a:avLst/>
          </a:prstGeom>
        </p:spPr>
      </p:pic>
      <p:graphicFrame>
        <p:nvGraphicFramePr>
          <p:cNvPr id="27" name="Диаграмма 26"/>
          <p:cNvGraphicFramePr/>
          <p:nvPr>
            <p:extLst>
              <p:ext uri="{D42A27DB-BD31-4B8C-83A1-F6EECF244321}">
                <p14:modId xmlns="" xmlns:p14="http://schemas.microsoft.com/office/powerpoint/2010/main" val="621215860"/>
              </p:ext>
            </p:extLst>
          </p:nvPr>
        </p:nvGraphicFramePr>
        <p:xfrm>
          <a:off x="6804248" y="3861048"/>
          <a:ext cx="2016224" cy="16561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  <p:graphicFrame>
        <p:nvGraphicFramePr>
          <p:cNvPr id="20" name="Диаграмма 19"/>
          <p:cNvGraphicFramePr/>
          <p:nvPr>
            <p:extLst>
              <p:ext uri="{D42A27DB-BD31-4B8C-83A1-F6EECF244321}">
                <p14:modId xmlns="" xmlns:p14="http://schemas.microsoft.com/office/powerpoint/2010/main" val="2179169893"/>
              </p:ext>
            </p:extLst>
          </p:nvPr>
        </p:nvGraphicFramePr>
        <p:xfrm>
          <a:off x="2339752" y="764704"/>
          <a:ext cx="3672409" cy="24642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9"/>
          </a:graphicData>
        </a:graphic>
      </p:graphicFrame>
      <p:sp>
        <p:nvSpPr>
          <p:cNvPr id="23" name="TextBox 22"/>
          <p:cNvSpPr txBox="1"/>
          <p:nvPr/>
        </p:nvSpPr>
        <p:spPr>
          <a:xfrm>
            <a:off x="3635896" y="1628800"/>
            <a:ext cx="129614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160</a:t>
            </a:r>
          </a:p>
          <a:p>
            <a:pPr algn="ctr"/>
            <a:r>
              <a:rPr lang="ru-RU" sz="1400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максимально </a:t>
            </a:r>
          </a:p>
          <a:p>
            <a:pPr algn="ctr"/>
            <a:r>
              <a:rPr lang="ru-RU" sz="1400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возможный</a:t>
            </a:r>
          </a:p>
          <a:p>
            <a:pPr algn="ctr"/>
            <a:r>
              <a:rPr lang="ru-RU" sz="1400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балл</a:t>
            </a:r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>
            <a:off x="611560" y="3356992"/>
            <a:ext cx="8208912" cy="0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6157265" y="2060848"/>
            <a:ext cx="1551386" cy="646331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ru-RU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Достигнутый</a:t>
            </a:r>
          </a:p>
          <a:p>
            <a:pPr algn="ctr"/>
            <a:r>
              <a:rPr lang="ru-RU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балл</a:t>
            </a:r>
          </a:p>
        </p:txBody>
      </p:sp>
      <p:cxnSp>
        <p:nvCxnSpPr>
          <p:cNvPr id="29" name="Соединительная линия уступом 28"/>
          <p:cNvCxnSpPr>
            <a:endCxn id="24" idx="1"/>
          </p:cNvCxnSpPr>
          <p:nvPr/>
        </p:nvCxnSpPr>
        <p:spPr>
          <a:xfrm>
            <a:off x="5292080" y="2060848"/>
            <a:ext cx="865185" cy="323166"/>
          </a:xfrm>
          <a:prstGeom prst="bentConnector3">
            <a:avLst>
              <a:gd name="adj1" fmla="val 50000"/>
            </a:avLst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Box 30"/>
          <p:cNvSpPr txBox="1"/>
          <p:nvPr/>
        </p:nvSpPr>
        <p:spPr>
          <a:xfrm>
            <a:off x="1874970" y="3573016"/>
            <a:ext cx="1040846" cy="430887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1100" dirty="0" smtClean="0">
                <a:latin typeface="Arial" pitchFamily="34" charset="0"/>
                <a:cs typeface="Arial" pitchFamily="34" charset="0"/>
              </a:rPr>
              <a:t>Достигнутый</a:t>
            </a:r>
          </a:p>
          <a:p>
            <a:pPr algn="ctr"/>
            <a:r>
              <a:rPr lang="ru-RU" sz="1100" dirty="0" smtClean="0">
                <a:latin typeface="Arial" pitchFamily="34" charset="0"/>
                <a:cs typeface="Arial" pitchFamily="34" charset="0"/>
              </a:rPr>
              <a:t>балл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6156176" y="3573016"/>
            <a:ext cx="1000594" cy="400110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1000" dirty="0" smtClean="0">
                <a:latin typeface="Arial" pitchFamily="34" charset="0"/>
                <a:cs typeface="Arial" pitchFamily="34" charset="0"/>
              </a:rPr>
              <a:t>Достигнутый</a:t>
            </a:r>
          </a:p>
          <a:p>
            <a:pPr algn="ctr"/>
            <a:r>
              <a:rPr lang="ru-RU" sz="1000" dirty="0" smtClean="0">
                <a:latin typeface="Arial" pitchFamily="34" charset="0"/>
                <a:cs typeface="Arial" pitchFamily="34" charset="0"/>
              </a:rPr>
              <a:t>балл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8028384" y="3573016"/>
            <a:ext cx="1000594" cy="400110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1000" dirty="0" smtClean="0">
                <a:latin typeface="Arial" pitchFamily="34" charset="0"/>
                <a:cs typeface="Arial" pitchFamily="34" charset="0"/>
              </a:rPr>
              <a:t>Достигнутый</a:t>
            </a:r>
          </a:p>
          <a:p>
            <a:pPr algn="ctr"/>
            <a:r>
              <a:rPr lang="ru-RU" sz="1000" dirty="0" smtClean="0">
                <a:latin typeface="Arial" pitchFamily="34" charset="0"/>
                <a:cs typeface="Arial" pitchFamily="34" charset="0"/>
              </a:rPr>
              <a:t>балл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3995936" y="3573016"/>
            <a:ext cx="1000594" cy="400110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1000" dirty="0" smtClean="0">
                <a:latin typeface="Arial" pitchFamily="34" charset="0"/>
                <a:cs typeface="Arial" pitchFamily="34" charset="0"/>
              </a:rPr>
              <a:t>Достигнутый</a:t>
            </a:r>
          </a:p>
          <a:p>
            <a:pPr algn="ctr"/>
            <a:r>
              <a:rPr lang="ru-RU" sz="1000" dirty="0" smtClean="0">
                <a:latin typeface="Arial" pitchFamily="34" charset="0"/>
                <a:cs typeface="Arial" pitchFamily="34" charset="0"/>
              </a:rPr>
              <a:t>балл</a:t>
            </a:r>
          </a:p>
        </p:txBody>
      </p:sp>
      <p:cxnSp>
        <p:nvCxnSpPr>
          <p:cNvPr id="35" name="Соединительная линия уступом 34"/>
          <p:cNvCxnSpPr/>
          <p:nvPr/>
        </p:nvCxnSpPr>
        <p:spPr>
          <a:xfrm rot="5400000" flipH="1" flipV="1">
            <a:off x="2051720" y="4005064"/>
            <a:ext cx="360040" cy="360040"/>
          </a:xfrm>
          <a:prstGeom prst="bentConnector3">
            <a:avLst>
              <a:gd name="adj1" fmla="val 50000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Соединительная линия уступом 41"/>
          <p:cNvCxnSpPr/>
          <p:nvPr/>
        </p:nvCxnSpPr>
        <p:spPr>
          <a:xfrm rot="5400000" flipH="1" flipV="1">
            <a:off x="4139952" y="4005064"/>
            <a:ext cx="360040" cy="360040"/>
          </a:xfrm>
          <a:prstGeom prst="bentConnector3">
            <a:avLst>
              <a:gd name="adj1" fmla="val 50000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Соединительная линия уступом 42"/>
          <p:cNvCxnSpPr/>
          <p:nvPr/>
        </p:nvCxnSpPr>
        <p:spPr>
          <a:xfrm rot="5400000" flipH="1" flipV="1">
            <a:off x="6228184" y="4005064"/>
            <a:ext cx="360040" cy="360040"/>
          </a:xfrm>
          <a:prstGeom prst="bentConnector3">
            <a:avLst>
              <a:gd name="adj1" fmla="val 50000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Соединительная линия уступом 43"/>
          <p:cNvCxnSpPr/>
          <p:nvPr/>
        </p:nvCxnSpPr>
        <p:spPr>
          <a:xfrm rot="5400000" flipH="1" flipV="1">
            <a:off x="8172400" y="4005064"/>
            <a:ext cx="360040" cy="360040"/>
          </a:xfrm>
          <a:prstGeom prst="bentConnector3">
            <a:avLst>
              <a:gd name="adj1" fmla="val 50000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7906498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-14238"/>
            <a:ext cx="8568952" cy="706934"/>
          </a:xfrm>
        </p:spPr>
        <p:txBody>
          <a:bodyPr>
            <a:noAutofit/>
          </a:bodyPr>
          <a:lstStyle/>
          <a:p>
            <a:pPr algn="l"/>
            <a:r>
              <a:rPr lang="ru-RU" sz="28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Опубликование результатов независимой оценки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1" y="679551"/>
            <a:ext cx="7740352" cy="45719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50000"/>
                  <a:tint val="66000"/>
                  <a:satMod val="160000"/>
                </a:schemeClr>
              </a:gs>
              <a:gs pos="50000">
                <a:schemeClr val="bg1">
                  <a:lumMod val="50000"/>
                  <a:tint val="44500"/>
                  <a:satMod val="160000"/>
                </a:schemeClr>
              </a:gs>
              <a:gs pos="100000">
                <a:schemeClr val="bg1">
                  <a:lumMod val="50000"/>
                  <a:tint val="23500"/>
                  <a:satMod val="160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D3C0F2-EC73-4E12-94F2-97233CC1F76F}" type="slidenum">
              <a:rPr lang="ru-RU" smtClean="0"/>
              <a:pPr/>
              <a:t>16</a:t>
            </a:fld>
            <a:endParaRPr lang="ru-RU" dirty="0"/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539552" y="980728"/>
            <a:ext cx="7992888" cy="72008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 smtClean="0">
                <a:latin typeface="Arial" pitchFamily="34" charset="0"/>
                <a:cs typeface="Arial" pitchFamily="34" charset="0"/>
              </a:rPr>
              <a:t>Результаты независимой оценки размещаются в сети «Интернет» на сайте 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bus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.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gov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.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ru</a:t>
            </a:r>
            <a:endParaRPr lang="ru-RU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1265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1988840"/>
            <a:ext cx="7792866" cy="44644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26807048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1" y="-14238"/>
            <a:ext cx="8640959" cy="706934"/>
          </a:xfrm>
        </p:spPr>
        <p:txBody>
          <a:bodyPr>
            <a:noAutofit/>
          </a:bodyPr>
          <a:lstStyle/>
          <a:p>
            <a:pPr algn="l"/>
            <a:r>
              <a:rPr lang="ru-RU" sz="26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Использование результатов</a:t>
            </a:r>
            <a:r>
              <a:rPr lang="ru-RU" sz="26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6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независимой </a:t>
            </a:r>
            <a:r>
              <a:rPr lang="ru-RU" sz="26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оценки</a:t>
            </a:r>
            <a:endParaRPr lang="ru-RU" sz="2600" dirty="0" smtClean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" y="679551"/>
            <a:ext cx="7740352" cy="45719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50000"/>
                  <a:tint val="66000"/>
                  <a:satMod val="160000"/>
                </a:schemeClr>
              </a:gs>
              <a:gs pos="50000">
                <a:schemeClr val="bg1">
                  <a:lumMod val="50000"/>
                  <a:tint val="44500"/>
                  <a:satMod val="160000"/>
                </a:schemeClr>
              </a:gs>
              <a:gs pos="100000">
                <a:schemeClr val="bg1">
                  <a:lumMod val="50000"/>
                  <a:tint val="23500"/>
                  <a:satMod val="160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D3C0F2-EC73-4E12-94F2-97233CC1F76F}" type="slidenum">
              <a:rPr lang="ru-RU" smtClean="0"/>
              <a:pPr/>
              <a:t>17</a:t>
            </a:fld>
            <a:endParaRPr lang="ru-RU" dirty="0"/>
          </a:p>
        </p:txBody>
      </p:sp>
      <p:sp>
        <p:nvSpPr>
          <p:cNvPr id="23" name="Скругленный прямоугольник 22"/>
          <p:cNvSpPr/>
          <p:nvPr/>
        </p:nvSpPr>
        <p:spPr>
          <a:xfrm>
            <a:off x="4860032" y="5373216"/>
            <a:ext cx="3888432" cy="1296144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7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Размещение планов по устранению недостатков и информации о ходе их исполнения на официальном сайте </a:t>
            </a:r>
            <a:r>
              <a:rPr lang="en-US" sz="17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bus.gov.ru</a:t>
            </a:r>
            <a:endParaRPr lang="ru-RU" sz="1700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Выгнутая вправо стрелка 17"/>
          <p:cNvSpPr/>
          <p:nvPr/>
        </p:nvSpPr>
        <p:spPr>
          <a:xfrm flipH="1">
            <a:off x="611560" y="1196752"/>
            <a:ext cx="1512168" cy="2016224"/>
          </a:xfrm>
          <a:prstGeom prst="curvedLeftArrow">
            <a:avLst>
              <a:gd name="adj1" fmla="val 25000"/>
              <a:gd name="adj2" fmla="val 50000"/>
              <a:gd name="adj3" fmla="val 28992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1259632" y="980728"/>
            <a:ext cx="7488832" cy="1152128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atin typeface="Arial" pitchFamily="34" charset="0"/>
                <a:cs typeface="Arial" pitchFamily="34" charset="0"/>
              </a:rPr>
              <a:t>Результаты независимой оценки учитываются при выработке мер  по совершенствованию образовательной деятельности</a:t>
            </a:r>
            <a:endParaRPr lang="ru-RU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4" name="Выгнутая вправо стрелка 23"/>
          <p:cNvSpPr/>
          <p:nvPr/>
        </p:nvSpPr>
        <p:spPr>
          <a:xfrm flipH="1">
            <a:off x="3131840" y="4221088"/>
            <a:ext cx="1584176" cy="2232248"/>
          </a:xfrm>
          <a:prstGeom prst="curvedLeftArrow">
            <a:avLst>
              <a:gd name="adj1" fmla="val 25000"/>
              <a:gd name="adj2" fmla="val 50000"/>
              <a:gd name="adj3" fmla="val 28992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5" name="Скругленный прямоугольник 24"/>
          <p:cNvSpPr/>
          <p:nvPr/>
        </p:nvSpPr>
        <p:spPr>
          <a:xfrm>
            <a:off x="3635896" y="4077072"/>
            <a:ext cx="5112568" cy="936104"/>
          </a:xfrm>
          <a:prstGeom prst="round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Форма плана утверждена постановлением Правительства Российской Федерации от 17 апреля 2018 года № 457</a:t>
            </a:r>
            <a:endParaRPr lang="ru-RU" sz="15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6" name="Выгнутая вправо стрелка 25"/>
          <p:cNvSpPr/>
          <p:nvPr/>
        </p:nvSpPr>
        <p:spPr>
          <a:xfrm flipH="1">
            <a:off x="1691680" y="2852936"/>
            <a:ext cx="1584176" cy="2016224"/>
          </a:xfrm>
          <a:prstGeom prst="curvedLeftArrow">
            <a:avLst>
              <a:gd name="adj1" fmla="val 25000"/>
              <a:gd name="adj2" fmla="val 50000"/>
              <a:gd name="adj3" fmla="val 28992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7" name="Скругленный прямоугольник 26"/>
          <p:cNvSpPr/>
          <p:nvPr/>
        </p:nvSpPr>
        <p:spPr>
          <a:xfrm>
            <a:off x="2195736" y="2492896"/>
            <a:ext cx="6552728" cy="1152128"/>
          </a:xfrm>
          <a:prstGeom prst="roundRect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atin typeface="Arial" pitchFamily="34" charset="0"/>
                <a:cs typeface="Arial" pitchFamily="34" charset="0"/>
              </a:rPr>
              <a:t>Разработка организациями 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планов по устранению недостатков, выявленных в ходе независимой оценки</a:t>
            </a:r>
            <a:endParaRPr lang="ru-RU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6807048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0"/>
            <a:ext cx="8640959" cy="706934"/>
          </a:xfrm>
        </p:spPr>
        <p:txBody>
          <a:bodyPr>
            <a:noAutofit/>
          </a:bodyPr>
          <a:lstStyle/>
          <a:p>
            <a:pPr algn="l"/>
            <a:r>
              <a:rPr lang="ru-RU" sz="28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План по устранению недостатков</a:t>
            </a:r>
            <a:endParaRPr lang="ru-RU" sz="2800" dirty="0" smtClean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" y="679551"/>
            <a:ext cx="7740352" cy="45719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50000"/>
                  <a:tint val="66000"/>
                  <a:satMod val="160000"/>
                </a:schemeClr>
              </a:gs>
              <a:gs pos="50000">
                <a:schemeClr val="bg1">
                  <a:lumMod val="50000"/>
                  <a:tint val="44500"/>
                  <a:satMod val="160000"/>
                </a:schemeClr>
              </a:gs>
              <a:gs pos="100000">
                <a:schemeClr val="bg1">
                  <a:lumMod val="50000"/>
                  <a:tint val="23500"/>
                  <a:satMod val="160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D3C0F2-EC73-4E12-94F2-97233CC1F76F}" type="slidenum">
              <a:rPr lang="ru-RU" smtClean="0"/>
              <a:pPr/>
              <a:t>18</a:t>
            </a:fld>
            <a:endParaRPr lang="ru-RU" dirty="0"/>
          </a:p>
        </p:txBody>
      </p:sp>
      <p:graphicFrame>
        <p:nvGraphicFramePr>
          <p:cNvPr id="17" name="Таблица 16"/>
          <p:cNvGraphicFramePr>
            <a:graphicFrameLocks noGrp="1"/>
          </p:cNvGraphicFramePr>
          <p:nvPr/>
        </p:nvGraphicFramePr>
        <p:xfrm>
          <a:off x="251521" y="1196754"/>
          <a:ext cx="6264697" cy="5385632"/>
        </p:xfrm>
        <a:graphic>
          <a:graphicData uri="http://schemas.openxmlformats.org/drawingml/2006/table">
            <a:tbl>
              <a:tblPr/>
              <a:tblGrid>
                <a:gridCol w="1213437"/>
                <a:gridCol w="1564820"/>
                <a:gridCol w="462102"/>
                <a:gridCol w="792088"/>
                <a:gridCol w="1224136"/>
                <a:gridCol w="1008114"/>
              </a:tblGrid>
              <a:tr h="673671"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100373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Недостатки, выявленные в ходе независимой оценки качества условий оказания услуг организацией</a:t>
                      </a:r>
                    </a:p>
                  </a:txBody>
                  <a:tcPr marL="23915" marR="23915" marT="39344" marB="39344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F3EC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100373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Наименование мероприятия по устранению недостатков, выявленных в ходе независимой оценки качества условий оказания услуг организацией</a:t>
                      </a:r>
                    </a:p>
                  </a:txBody>
                  <a:tcPr marL="23915" marR="23915" marT="39344" marB="393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F3EC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100373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Плановый срок реализации мероприятия</a:t>
                      </a:r>
                    </a:p>
                  </a:txBody>
                  <a:tcPr marL="23915" marR="23915" marT="39344" marB="39344" vert="vert2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F3EC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100373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Ответственный исполнитель (с указанием фамилии, имени, отчества и должности)</a:t>
                      </a:r>
                    </a:p>
                  </a:txBody>
                  <a:tcPr marL="23915" marR="23915" marT="39344" marB="39344" vert="vert2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F3EC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100373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Сведения о ходе реализации </a:t>
                      </a:r>
                      <a:r>
                        <a:rPr lang="ru-RU" sz="1100" dirty="0" smtClean="0">
                          <a:solidFill>
                            <a:srgbClr val="100373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мероприятия</a:t>
                      </a:r>
                      <a:endParaRPr lang="ru-RU" sz="1100" dirty="0">
                        <a:solidFill>
                          <a:srgbClr val="100373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23915" marR="23915" marT="39344" marB="393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F3E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12652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100373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реализованные меры по устранению выявленных недостатков</a:t>
                      </a:r>
                    </a:p>
                  </a:txBody>
                  <a:tcPr marL="23915" marR="23915" marT="39344" marB="393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F3E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100373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фактический срок реализации</a:t>
                      </a:r>
                    </a:p>
                  </a:txBody>
                  <a:tcPr marL="23915" marR="23915" marT="39344" marB="393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F3EC"/>
                    </a:solidFill>
                  </a:tcPr>
                </a:tc>
              </a:tr>
              <a:tr h="477281">
                <a:tc gridSpan="6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100373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I. Открытость и доступность информации об организации или о федеральном учреждении медико-социальной экспертизы</a:t>
                      </a:r>
                    </a:p>
                  </a:txBody>
                  <a:tcPr marL="23915" marR="23915" marT="39344" marB="39344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F3E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8089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100">
                        <a:solidFill>
                          <a:srgbClr val="100373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23915" marR="23915" marT="39344" marB="39344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F3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100" dirty="0">
                        <a:solidFill>
                          <a:srgbClr val="100373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23915" marR="23915" marT="39344" marB="393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F3EC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23915" marR="23915" marT="39344" marB="393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F3EC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23915" marR="23915" marT="39344" marB="393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F3EC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23915" marR="23915" marT="39344" marB="393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F3EC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23915" marR="23915" marT="39344" marB="393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F3EC"/>
                    </a:solidFill>
                  </a:tcPr>
                </a:tc>
              </a:tr>
              <a:tr h="280891">
                <a:tc gridSpan="6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100373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II. Комфортность условий предоставления услуг</a:t>
                      </a:r>
                    </a:p>
                  </a:txBody>
                  <a:tcPr marL="23915" marR="23915" marT="39344" marB="39344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F3E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8089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100" dirty="0">
                        <a:solidFill>
                          <a:srgbClr val="100373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23915" marR="23915" marT="39344" marB="39344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F3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100" dirty="0">
                        <a:solidFill>
                          <a:srgbClr val="100373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23915" marR="23915" marT="39344" marB="393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F3EC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23915" marR="23915" marT="39344" marB="393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F3EC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23915" marR="23915" marT="39344" marB="393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F3EC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23915" marR="23915" marT="39344" marB="393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F3EC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23915" marR="23915" marT="39344" marB="393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F3EC"/>
                    </a:solidFill>
                  </a:tcPr>
                </a:tc>
              </a:tr>
              <a:tr h="304050">
                <a:tc gridSpan="6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100373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III. Доступность услуг для инвалидов</a:t>
                      </a:r>
                    </a:p>
                  </a:txBody>
                  <a:tcPr marL="23915" marR="23915" marT="39344" marB="39344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F3E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8089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100">
                        <a:solidFill>
                          <a:srgbClr val="100373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23915" marR="23915" marT="39344" marB="39344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F3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100">
                        <a:solidFill>
                          <a:srgbClr val="100373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23915" marR="23915" marT="39344" marB="393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F3EC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23915" marR="23915" marT="39344" marB="393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F3EC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23915" marR="23915" marT="39344" marB="393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F3EC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23915" marR="23915" marT="39344" marB="393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F3EC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23915" marR="23915" marT="39344" marB="393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F3EC"/>
                    </a:solidFill>
                  </a:tcPr>
                </a:tc>
              </a:tr>
              <a:tr h="477281">
                <a:tc gridSpan="6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100373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IV. Доброжелательность, вежливость работников организации или федерального учреждения медико-социальной экспертизы</a:t>
                      </a:r>
                    </a:p>
                  </a:txBody>
                  <a:tcPr marL="23915" marR="23915" marT="39344" marB="39344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F3E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8089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100">
                        <a:solidFill>
                          <a:srgbClr val="100373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23915" marR="23915" marT="39344" marB="39344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F3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100">
                        <a:solidFill>
                          <a:srgbClr val="100373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23915" marR="23915" marT="39344" marB="393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F3EC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23915" marR="23915" marT="39344" marB="393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F3EC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23915" marR="23915" marT="39344" marB="393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F3EC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23915" marR="23915" marT="39344" marB="393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F3EC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23915" marR="23915" marT="39344" marB="393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F3EC"/>
                    </a:solidFill>
                  </a:tcPr>
                </a:tc>
              </a:tr>
              <a:tr h="280891">
                <a:tc gridSpan="6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100373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V. Удовлетворенность условиями оказания услуг</a:t>
                      </a:r>
                    </a:p>
                  </a:txBody>
                  <a:tcPr marL="23915" marR="23915" marT="39344" marB="39344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F3E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6452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1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23915" marR="23915" marT="39344" marB="39344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F3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1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23915" marR="23915" marT="39344" marB="393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F3EC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23915" marR="23915" marT="39344" marB="393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F3EC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23915" marR="23915" marT="39344" marB="393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F3EC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23915" marR="23915" marT="39344" marB="393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F3EC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23915" marR="23915" marT="39344" marB="393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F3EC"/>
                    </a:solidFill>
                  </a:tcPr>
                </a:tc>
              </a:tr>
            </a:tbl>
          </a:graphicData>
        </a:graphic>
      </p:graphicFrame>
      <p:sp>
        <p:nvSpPr>
          <p:cNvPr id="14" name="Скругленный прямоугольник 13"/>
          <p:cNvSpPr/>
          <p:nvPr/>
        </p:nvSpPr>
        <p:spPr>
          <a:xfrm>
            <a:off x="6804248" y="1196752"/>
            <a:ext cx="2196752" cy="2016224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sz="1400" dirty="0" smtClean="0">
              <a:solidFill>
                <a:schemeClr val="accent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r>
              <a:rPr lang="ru-RU" sz="1400" dirty="0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Порядок </a:t>
            </a:r>
            <a:r>
              <a:rPr lang="ru-RU" sz="1400" dirty="0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и сроки размещения планов по устранению недостатков и информации о ходе их исполнения на официальном сайте </a:t>
            </a:r>
            <a:r>
              <a:rPr lang="en-US" sz="1400" dirty="0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bus.gov.ru</a:t>
            </a:r>
            <a:endParaRPr lang="ru-RU" sz="1400" dirty="0" smtClean="0">
              <a:solidFill>
                <a:schemeClr val="accent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endParaRPr lang="ru-RU" sz="1400" dirty="0" smtClean="0">
              <a:solidFill>
                <a:schemeClr val="accent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5" name="Picture 8" descr="http://chuvashcable.ru/assets/templates/html/images/ask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32240" y="3933056"/>
            <a:ext cx="2276870" cy="2276872"/>
          </a:xfrm>
          <a:prstGeom prst="rect">
            <a:avLst/>
          </a:prstGeom>
          <a:noFill/>
        </p:spPr>
      </p:pic>
      <p:cxnSp>
        <p:nvCxnSpPr>
          <p:cNvPr id="18" name="Прямая соединительная линия 17"/>
          <p:cNvCxnSpPr/>
          <p:nvPr/>
        </p:nvCxnSpPr>
        <p:spPr>
          <a:xfrm>
            <a:off x="6660232" y="1196752"/>
            <a:ext cx="0" cy="5256584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26807048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1" y="-14238"/>
            <a:ext cx="8640959" cy="706934"/>
          </a:xfrm>
        </p:spPr>
        <p:txBody>
          <a:bodyPr>
            <a:noAutofit/>
          </a:bodyPr>
          <a:lstStyle/>
          <a:p>
            <a:pPr algn="l"/>
            <a:r>
              <a:rPr lang="ru-RU" sz="2400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Рейтинг муниципальных образований по среднему баллу</a:t>
            </a:r>
            <a:endParaRPr lang="ru-RU" sz="24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" y="679551"/>
            <a:ext cx="7740352" cy="45719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50000"/>
                  <a:tint val="66000"/>
                  <a:satMod val="160000"/>
                </a:schemeClr>
              </a:gs>
              <a:gs pos="50000">
                <a:schemeClr val="bg1">
                  <a:lumMod val="50000"/>
                  <a:tint val="44500"/>
                  <a:satMod val="160000"/>
                </a:schemeClr>
              </a:gs>
              <a:gs pos="100000">
                <a:schemeClr val="bg1">
                  <a:lumMod val="50000"/>
                  <a:tint val="23500"/>
                  <a:satMod val="160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D3C0F2-EC73-4E12-94F2-97233CC1F76F}" type="slidenum">
              <a:rPr lang="ru-RU" smtClean="0"/>
              <a:pPr/>
              <a:t>19</a:t>
            </a:fld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1" y="6525345"/>
            <a:ext cx="7740353" cy="45719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50000"/>
                  <a:tint val="66000"/>
                  <a:satMod val="160000"/>
                </a:schemeClr>
              </a:gs>
              <a:gs pos="50000">
                <a:schemeClr val="bg1">
                  <a:lumMod val="50000"/>
                  <a:tint val="44500"/>
                  <a:satMod val="160000"/>
                </a:schemeClr>
              </a:gs>
              <a:gs pos="100000">
                <a:schemeClr val="bg1">
                  <a:lumMod val="50000"/>
                  <a:tint val="23500"/>
                  <a:satMod val="160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5" name="Диаграмма 4"/>
          <p:cNvGraphicFramePr/>
          <p:nvPr>
            <p:extLst>
              <p:ext uri="{D42A27DB-BD31-4B8C-83A1-F6EECF244321}">
                <p14:modId xmlns:p14="http://schemas.microsoft.com/office/powerpoint/2010/main" xmlns="" val="888830753"/>
              </p:ext>
            </p:extLst>
          </p:nvPr>
        </p:nvGraphicFramePr>
        <p:xfrm>
          <a:off x="272828" y="701681"/>
          <a:ext cx="8620000" cy="589567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xmlns="" val="41677107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1" y="0"/>
            <a:ext cx="7488833" cy="692695"/>
          </a:xfrm>
        </p:spPr>
        <p:txBody>
          <a:bodyPr>
            <a:noAutofit/>
          </a:bodyPr>
          <a:lstStyle/>
          <a:p>
            <a:pPr algn="l"/>
            <a:r>
              <a:rPr lang="ru-RU" sz="28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Нормативная правовая база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1" y="679551"/>
            <a:ext cx="7740352" cy="45719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50000"/>
                  <a:tint val="66000"/>
                  <a:satMod val="160000"/>
                </a:schemeClr>
              </a:gs>
              <a:gs pos="50000">
                <a:schemeClr val="bg1">
                  <a:lumMod val="50000"/>
                  <a:tint val="44500"/>
                  <a:satMod val="160000"/>
                </a:schemeClr>
              </a:gs>
              <a:gs pos="100000">
                <a:schemeClr val="bg1">
                  <a:lumMod val="50000"/>
                  <a:tint val="23500"/>
                  <a:satMod val="160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D3C0F2-EC73-4E12-94F2-97233CC1F76F}" type="slidenum">
              <a:rPr lang="ru-RU" smtClean="0"/>
              <a:pPr/>
              <a:t>2</a:t>
            </a:fld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1" y="6525345"/>
            <a:ext cx="7740353" cy="45719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50000"/>
                  <a:tint val="66000"/>
                  <a:satMod val="160000"/>
                </a:schemeClr>
              </a:gs>
              <a:gs pos="50000">
                <a:schemeClr val="bg1">
                  <a:lumMod val="50000"/>
                  <a:tint val="44500"/>
                  <a:satMod val="160000"/>
                </a:schemeClr>
              </a:gs>
              <a:gs pos="100000">
                <a:schemeClr val="bg1">
                  <a:lumMod val="50000"/>
                  <a:tint val="23500"/>
                  <a:satMod val="160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рямоугольник 14"/>
          <p:cNvSpPr/>
          <p:nvPr/>
        </p:nvSpPr>
        <p:spPr>
          <a:xfrm>
            <a:off x="1475656" y="2276872"/>
            <a:ext cx="7128792" cy="646331"/>
          </a:xfrm>
          <a:prstGeom prst="rect">
            <a:avLst/>
          </a:prstGeom>
          <a:solidFill>
            <a:srgbClr val="A9F3EC"/>
          </a:solidFill>
          <a:ln>
            <a:solidFill>
              <a:schemeClr val="accent5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Федеральный закон от 29.12.2012 N 273-ФЗ </a:t>
            </a:r>
            <a:r>
              <a:rPr lang="ru-RU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«Об </a:t>
            </a:r>
            <a:r>
              <a:rPr lang="ru-RU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образовании в Российской </a:t>
            </a:r>
            <a:r>
              <a:rPr lang="ru-RU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Федерации»</a:t>
            </a:r>
            <a:endParaRPr lang="ru-RU" dirty="0">
              <a:solidFill>
                <a:schemeClr val="tx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1475656" y="3284984"/>
            <a:ext cx="7128792" cy="1200329"/>
          </a:xfrm>
          <a:prstGeom prst="rect">
            <a:avLst/>
          </a:prstGeom>
          <a:solidFill>
            <a:srgbClr val="A5FBA7"/>
          </a:solidFill>
          <a:ln>
            <a:solidFill>
              <a:srgbClr val="48932D"/>
            </a:solidFill>
          </a:ln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Приказ </a:t>
            </a:r>
            <a:r>
              <a:rPr lang="ru-RU" dirty="0" err="1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Минобрнауки</a:t>
            </a:r>
            <a:r>
              <a:rPr lang="ru-RU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России от 05.12.2014 N 1547 </a:t>
            </a:r>
            <a:r>
              <a:rPr lang="ru-RU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«Об </a:t>
            </a:r>
            <a:r>
              <a:rPr lang="ru-RU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утверждении показателей, характеризующих общие критерии оценки качества образовательной деятельности организаций, осуществляющих образовательную деятельность»</a:t>
            </a:r>
            <a:endParaRPr lang="ru-RU" dirty="0">
              <a:solidFill>
                <a:schemeClr val="tx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1475656" y="4869160"/>
            <a:ext cx="7128792" cy="1200329"/>
          </a:xfrm>
          <a:prstGeom prst="rect">
            <a:avLst/>
          </a:prstGeom>
          <a:solidFill>
            <a:srgbClr val="A9F3EC"/>
          </a:solidFill>
          <a:ln>
            <a:solidFill>
              <a:schemeClr val="accent5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Приказ Минфина России от 22.07.2015 N 116н </a:t>
            </a:r>
            <a:r>
              <a:rPr lang="ru-RU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«О </a:t>
            </a:r>
            <a:r>
              <a:rPr lang="ru-RU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составе информации о результатах независимой оценки качества.., размещаемой на официальном </a:t>
            </a:r>
            <a:r>
              <a:rPr lang="ru-RU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сайте…в </a:t>
            </a:r>
            <a:r>
              <a:rPr lang="ru-RU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информационно-телекоммуникационной сети "</a:t>
            </a:r>
            <a:r>
              <a:rPr lang="ru-RU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Интернет»</a:t>
            </a:r>
            <a:endParaRPr lang="ru-RU" dirty="0">
              <a:solidFill>
                <a:schemeClr val="tx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475656" y="1052736"/>
            <a:ext cx="7128792" cy="923330"/>
          </a:xfrm>
          <a:prstGeom prst="rect">
            <a:avLst/>
          </a:prstGeom>
          <a:solidFill>
            <a:srgbClr val="A5FBA7"/>
          </a:solidFill>
          <a:ln>
            <a:solidFill>
              <a:srgbClr val="48932D"/>
            </a:solidFill>
          </a:ln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Указ Президента Российской </a:t>
            </a:r>
            <a:r>
              <a:rPr lang="ru-RU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Федерации </a:t>
            </a:r>
            <a:r>
              <a:rPr lang="ru-RU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от </a:t>
            </a:r>
            <a:r>
              <a:rPr lang="ru-RU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7 мая 2012 года №</a:t>
            </a:r>
            <a:r>
              <a:rPr lang="ru-RU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597 «О мероприятиях по реализации государственной социальной политики»</a:t>
            </a:r>
            <a:endParaRPr lang="ru-RU" dirty="0">
              <a:solidFill>
                <a:schemeClr val="tx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6152" name="Picture 8" descr="http://st.depositphotos.com/1636803/2425/i/950/depositphotos_24250511-stock-photo-green-exclamation-mark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052736"/>
            <a:ext cx="864096" cy="864096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Picture 8" descr="http://st.depositphotos.com/1636803/2425/i/950/depositphotos_24250511-stock-photo-green-exclamation-mark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2204864"/>
            <a:ext cx="864096" cy="864096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Picture 8" descr="http://st.depositphotos.com/1636803/2425/i/950/depositphotos_24250511-stock-photo-green-exclamation-mark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5013176"/>
            <a:ext cx="864096" cy="864096"/>
          </a:xfrm>
          <a:prstGeom prst="rect">
            <a:avLst/>
          </a:prstGeom>
          <a:noFill/>
          <a:ln>
            <a:noFill/>
          </a:ln>
        </p:spPr>
      </p:pic>
      <p:pic>
        <p:nvPicPr>
          <p:cNvPr id="17" name="Picture 8" descr="http://st.depositphotos.com/1636803/2425/i/950/depositphotos_24250511-stock-photo-green-exclamation-mark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3429000"/>
            <a:ext cx="864096" cy="86409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="" xmlns:p14="http://schemas.microsoft.com/office/powerpoint/2010/main" val="10956397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1" y="-14238"/>
            <a:ext cx="8640959" cy="706934"/>
          </a:xfrm>
        </p:spPr>
        <p:txBody>
          <a:bodyPr>
            <a:noAutofit/>
          </a:bodyPr>
          <a:lstStyle/>
          <a:p>
            <a:pPr algn="l"/>
            <a:r>
              <a:rPr lang="ru-RU" sz="26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Учет результатов</a:t>
            </a:r>
            <a:r>
              <a:rPr lang="ru-RU" sz="26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6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независимой </a:t>
            </a:r>
            <a:r>
              <a:rPr lang="ru-RU" sz="26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оценки</a:t>
            </a:r>
            <a:endParaRPr lang="ru-RU" sz="2600" dirty="0" smtClean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" y="679551"/>
            <a:ext cx="7740352" cy="45719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50000"/>
                  <a:tint val="66000"/>
                  <a:satMod val="160000"/>
                </a:schemeClr>
              </a:gs>
              <a:gs pos="50000">
                <a:schemeClr val="bg1">
                  <a:lumMod val="50000"/>
                  <a:tint val="44500"/>
                  <a:satMod val="160000"/>
                </a:schemeClr>
              </a:gs>
              <a:gs pos="100000">
                <a:schemeClr val="bg1">
                  <a:lumMod val="50000"/>
                  <a:tint val="23500"/>
                  <a:satMod val="160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D3C0F2-EC73-4E12-94F2-97233CC1F76F}" type="slidenum">
              <a:rPr lang="ru-RU" smtClean="0"/>
              <a:pPr/>
              <a:t>20</a:t>
            </a:fld>
            <a:endParaRPr lang="ru-RU" dirty="0"/>
          </a:p>
        </p:txBody>
      </p:sp>
      <p:sp>
        <p:nvSpPr>
          <p:cNvPr id="23" name="Скругленный прямоугольник 22"/>
          <p:cNvSpPr/>
          <p:nvPr/>
        </p:nvSpPr>
        <p:spPr>
          <a:xfrm>
            <a:off x="4788024" y="5373216"/>
            <a:ext cx="3960440" cy="1296144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6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Ответственность </a:t>
            </a:r>
            <a:r>
              <a:rPr lang="ru-RU" sz="16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руководителей организаций за непринятие мер по устранению недостатков, выявленных в ходе независимой оценки</a:t>
            </a:r>
            <a:endParaRPr lang="ru-RU" sz="1700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Выгнутая вправо стрелка 17"/>
          <p:cNvSpPr/>
          <p:nvPr/>
        </p:nvSpPr>
        <p:spPr>
          <a:xfrm flipH="1">
            <a:off x="611560" y="1196752"/>
            <a:ext cx="1512168" cy="2016224"/>
          </a:xfrm>
          <a:prstGeom prst="curvedLeftArrow">
            <a:avLst>
              <a:gd name="adj1" fmla="val 25000"/>
              <a:gd name="adj2" fmla="val 50000"/>
              <a:gd name="adj3" fmla="val 28992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1259632" y="836712"/>
            <a:ext cx="7488832" cy="1296144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Учет результатов независимой оценки при оценке эффективности деятельности высших должностных лиц, руководителей органов исполнительной власти субъектов РФ, руководителей органов местного самоуправления</a:t>
            </a:r>
            <a:endParaRPr lang="ru-RU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4" name="Выгнутая вправо стрелка 23"/>
          <p:cNvSpPr/>
          <p:nvPr/>
        </p:nvSpPr>
        <p:spPr>
          <a:xfrm flipH="1">
            <a:off x="3131840" y="4221088"/>
            <a:ext cx="1584176" cy="2232248"/>
          </a:xfrm>
          <a:prstGeom prst="curvedLeftArrow">
            <a:avLst>
              <a:gd name="adj1" fmla="val 25000"/>
              <a:gd name="adj2" fmla="val 50000"/>
              <a:gd name="adj3" fmla="val 28992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5" name="Скругленный прямоугольник 24"/>
          <p:cNvSpPr/>
          <p:nvPr/>
        </p:nvSpPr>
        <p:spPr>
          <a:xfrm>
            <a:off x="3635896" y="3933056"/>
            <a:ext cx="5112568" cy="1080120"/>
          </a:xfrm>
          <a:prstGeom prst="round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Учет </a:t>
            </a:r>
            <a:r>
              <a:rPr lang="ru-RU" sz="16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результатов независимой оценки при оценке деятельности руководителей организаций, осуществляющих образовательную деятельность</a:t>
            </a:r>
            <a:endParaRPr lang="ru-RU" sz="15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6" name="Выгнутая вправо стрелка 25"/>
          <p:cNvSpPr/>
          <p:nvPr/>
        </p:nvSpPr>
        <p:spPr>
          <a:xfrm flipH="1">
            <a:off x="1691680" y="2852936"/>
            <a:ext cx="1584176" cy="2016224"/>
          </a:xfrm>
          <a:prstGeom prst="curvedLeftArrow">
            <a:avLst>
              <a:gd name="adj1" fmla="val 25000"/>
              <a:gd name="adj2" fmla="val 50000"/>
              <a:gd name="adj3" fmla="val 28992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7" name="Скругленный прямоугольник 26"/>
          <p:cNvSpPr/>
          <p:nvPr/>
        </p:nvSpPr>
        <p:spPr>
          <a:xfrm>
            <a:off x="2195736" y="2420888"/>
            <a:ext cx="6552728" cy="1224136"/>
          </a:xfrm>
          <a:prstGeom prst="roundRect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Обязательность представления публичного отчета высшего должностного лица субъекта РФ законодательному органу субъекта РФ</a:t>
            </a:r>
            <a:endParaRPr lang="ru-RU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6807048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3" name="Рисунок 6" descr="буквы1.jpg"/>
          <p:cNvPicPr>
            <a:picLocks noChangeAspect="1"/>
          </p:cNvPicPr>
          <p:nvPr/>
        </p:nvPicPr>
        <p:blipFill>
          <a:blip r:embed="rId2" cstate="print">
            <a:lum bright="4000"/>
          </a:blip>
          <a:srcRect/>
          <a:stretch>
            <a:fillRect/>
          </a:stretch>
        </p:blipFill>
        <p:spPr bwMode="auto">
          <a:xfrm>
            <a:off x="0" y="1036339"/>
            <a:ext cx="9144000" cy="58216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79512" y="620688"/>
            <a:ext cx="8856984" cy="3024336"/>
          </a:xfrm>
        </p:spPr>
        <p:txBody>
          <a:bodyPr>
            <a:noAutofit/>
          </a:bodyPr>
          <a:lstStyle/>
          <a:p>
            <a:pPr marL="342900" indent="-342900"/>
            <a:r>
              <a:rPr lang="ru-RU" sz="36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Благодарю за внимание!</a:t>
            </a:r>
            <a:endParaRPr lang="ru-RU" sz="3600" b="1" dirty="0">
              <a:solidFill>
                <a:srgbClr val="002060"/>
              </a:solidFill>
              <a:latin typeface="Arial Black" pitchFamily="34" charset="0"/>
              <a:cs typeface="Times New Roman" pitchFamily="18" charset="0"/>
            </a:endParaRPr>
          </a:p>
        </p:txBody>
      </p:sp>
      <p:sp>
        <p:nvSpPr>
          <p:cNvPr id="9" name="Rectangle 5"/>
          <p:cNvSpPr>
            <a:spLocks noChangeArrowheads="1"/>
          </p:cNvSpPr>
          <p:nvPr/>
        </p:nvSpPr>
        <p:spPr bwMode="auto">
          <a:xfrm>
            <a:off x="251520" y="4797152"/>
            <a:ext cx="8640960" cy="12961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ctr"/>
            <a:r>
              <a:rPr lang="ru-RU" sz="28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(351</a:t>
            </a:r>
            <a:r>
              <a:rPr lang="ru-RU" sz="28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) 263-85-62</a:t>
            </a:r>
            <a:br>
              <a:rPr lang="ru-RU" sz="28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</a:br>
            <a:r>
              <a:rPr lang="en-US" sz="28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en-US" sz="28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</a:br>
            <a:r>
              <a:rPr lang="en-US" sz="28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e.kulagina@minobr74.ru</a:t>
            </a:r>
            <a:endParaRPr lang="ru-RU" sz="2800" dirty="0">
              <a:solidFill>
                <a:srgbClr val="002060"/>
              </a:solidFill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1" y="0"/>
            <a:ext cx="7488833" cy="692695"/>
          </a:xfrm>
        </p:spPr>
        <p:txBody>
          <a:bodyPr>
            <a:noAutofit/>
          </a:bodyPr>
          <a:lstStyle/>
          <a:p>
            <a:pPr algn="l"/>
            <a:r>
              <a:rPr lang="ru-RU" sz="28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Общественный совет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1" y="679551"/>
            <a:ext cx="7740352" cy="45719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50000"/>
                  <a:tint val="66000"/>
                  <a:satMod val="160000"/>
                </a:schemeClr>
              </a:gs>
              <a:gs pos="50000">
                <a:schemeClr val="bg1">
                  <a:lumMod val="50000"/>
                  <a:tint val="44500"/>
                  <a:satMod val="160000"/>
                </a:schemeClr>
              </a:gs>
              <a:gs pos="100000">
                <a:schemeClr val="bg1">
                  <a:lumMod val="50000"/>
                  <a:tint val="23500"/>
                  <a:satMod val="160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D3C0F2-EC73-4E12-94F2-97233CC1F76F}" type="slidenum">
              <a:rPr lang="ru-RU" smtClean="0"/>
              <a:pPr/>
              <a:t>3</a:t>
            </a:fld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1" y="6525345"/>
            <a:ext cx="7740353" cy="45719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50000"/>
                  <a:tint val="66000"/>
                  <a:satMod val="160000"/>
                </a:schemeClr>
              </a:gs>
              <a:gs pos="50000">
                <a:schemeClr val="bg1">
                  <a:lumMod val="50000"/>
                  <a:tint val="44500"/>
                  <a:satMod val="160000"/>
                </a:schemeClr>
              </a:gs>
              <a:gs pos="100000">
                <a:schemeClr val="bg1">
                  <a:lumMod val="50000"/>
                  <a:tint val="23500"/>
                  <a:satMod val="160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916832"/>
            <a:ext cx="3927639" cy="4536504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 w="19050">
            <a:solidFill>
              <a:schemeClr val="accent4">
                <a:lumMod val="75000"/>
              </a:schemeClr>
            </a:solidFill>
            <a:miter lim="800000"/>
            <a:headEnd/>
            <a:tailEnd/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  <a:scene3d>
            <a:camera prst="perspectiveContrastingRightFacing"/>
            <a:lightRig rig="threePt" dir="t"/>
          </a:scene3d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30154" y="1844824"/>
            <a:ext cx="3913846" cy="4608512"/>
          </a:xfrm>
          <a:prstGeom prst="rect">
            <a:avLst/>
          </a:prstGeom>
          <a:noFill/>
          <a:ln w="19050">
            <a:solidFill>
              <a:schemeClr val="accent3">
                <a:lumMod val="75000"/>
              </a:schemeClr>
            </a:solidFill>
            <a:miter lim="800000"/>
            <a:headEnd/>
            <a:tailEnd/>
          </a:ln>
          <a:effectLst>
            <a:outerShdw blurRad="76200" dir="18900000" sy="23000" kx="-1200000" algn="bl" rotWithShape="0">
              <a:schemeClr val="accent3">
                <a:lumMod val="75000"/>
                <a:alpha val="20000"/>
              </a:schemeClr>
            </a:outerShdw>
          </a:effectLst>
          <a:scene3d>
            <a:camera prst="perspectiveContrastingLeftFacing"/>
            <a:lightRig rig="threePt" dir="t"/>
          </a:scene3d>
        </p:spPr>
      </p:pic>
      <p:sp>
        <p:nvSpPr>
          <p:cNvPr id="8" name="Прямоугольник 7"/>
          <p:cNvSpPr/>
          <p:nvPr/>
        </p:nvSpPr>
        <p:spPr>
          <a:xfrm>
            <a:off x="251520" y="764704"/>
            <a:ext cx="4032448" cy="954107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1400" dirty="0" smtClean="0">
                <a:solidFill>
                  <a:schemeClr val="accent4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Решение Общественной палаты Челябинской области от 13.04.2018 г. №4/18-р «О формировании Совета по независимой оценке качества условий оказания услуг»</a:t>
            </a:r>
            <a:endParaRPr lang="ru-RU" sz="1400" dirty="0">
              <a:solidFill>
                <a:schemeClr val="accent4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4932040" y="764704"/>
            <a:ext cx="3960440" cy="954107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1400" dirty="0" smtClean="0">
                <a:solidFill>
                  <a:schemeClr val="accent4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Приказ Министерства образования и науки Челябинской области от 21.05.2018 г. №014/1545 «Об утверждении положения об Общественном совете …»</a:t>
            </a:r>
            <a:endParaRPr lang="ru-RU" sz="1400" dirty="0">
              <a:solidFill>
                <a:schemeClr val="accent4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3074" name="Picture 2" descr="http://static3.depositphotos.com/1005979/207/i/950/depositphotos_2075946-stock-photo-exclamation-mark-and-angry-man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419872" y="2924944"/>
            <a:ext cx="2385438" cy="242330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10956397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1" y="0"/>
            <a:ext cx="8496943" cy="692695"/>
          </a:xfrm>
        </p:spPr>
        <p:txBody>
          <a:bodyPr>
            <a:noAutofit/>
          </a:bodyPr>
          <a:lstStyle/>
          <a:p>
            <a:pPr algn="l"/>
            <a:r>
              <a:rPr lang="ru-RU" sz="28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Охват организаций независимой оценкой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1" y="679551"/>
            <a:ext cx="7740352" cy="45719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50000"/>
                  <a:tint val="66000"/>
                  <a:satMod val="160000"/>
                </a:schemeClr>
              </a:gs>
              <a:gs pos="50000">
                <a:schemeClr val="bg1">
                  <a:lumMod val="50000"/>
                  <a:tint val="44500"/>
                  <a:satMod val="160000"/>
                </a:schemeClr>
              </a:gs>
              <a:gs pos="100000">
                <a:schemeClr val="bg1">
                  <a:lumMod val="50000"/>
                  <a:tint val="23500"/>
                  <a:satMod val="160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D3C0F2-EC73-4E12-94F2-97233CC1F76F}" type="slidenum">
              <a:rPr lang="ru-RU" smtClean="0"/>
              <a:pPr/>
              <a:t>4</a:t>
            </a:fld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1" y="6525345"/>
            <a:ext cx="7740353" cy="45719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50000"/>
                  <a:tint val="66000"/>
                  <a:satMod val="160000"/>
                </a:schemeClr>
              </a:gs>
              <a:gs pos="50000">
                <a:schemeClr val="bg1">
                  <a:lumMod val="50000"/>
                  <a:tint val="44500"/>
                  <a:satMod val="160000"/>
                </a:schemeClr>
              </a:gs>
              <a:gs pos="100000">
                <a:schemeClr val="bg1">
                  <a:lumMod val="50000"/>
                  <a:tint val="23500"/>
                  <a:satMod val="160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10" name="Диаграмма 9"/>
          <p:cNvGraphicFramePr/>
          <p:nvPr>
            <p:extLst>
              <p:ext uri="{D42A27DB-BD31-4B8C-83A1-F6EECF244321}">
                <p14:modId xmlns="" xmlns:p14="http://schemas.microsoft.com/office/powerpoint/2010/main" val="876135267"/>
              </p:ext>
            </p:extLst>
          </p:nvPr>
        </p:nvGraphicFramePr>
        <p:xfrm>
          <a:off x="755576" y="1556792"/>
          <a:ext cx="4719662" cy="44192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1259632" y="836712"/>
            <a:ext cx="6696744" cy="584775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3200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272</a:t>
            </a:r>
            <a:r>
              <a:rPr lang="en-US" sz="3200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9</a:t>
            </a:r>
            <a:r>
              <a:rPr lang="ru-RU" sz="3200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организаций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5148064" y="2924944"/>
            <a:ext cx="10994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2015 год</a:t>
            </a:r>
            <a:endParaRPr lang="ru-RU" dirty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6228184" y="5589240"/>
            <a:ext cx="11388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2017 год</a:t>
            </a:r>
            <a:endParaRPr lang="ru-RU" dirty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5364088" y="4725144"/>
            <a:ext cx="11592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2016 год</a:t>
            </a:r>
            <a:endParaRPr lang="ru-RU" dirty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65377" y="3068960"/>
            <a:ext cx="10994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2018 год</a:t>
            </a:r>
            <a:endParaRPr lang="ru-RU" dirty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7" name="Рисунок 16"/>
          <p:cNvPicPr>
            <a:picLocks noChangeAspect="1"/>
          </p:cNvPicPr>
          <p:nvPr/>
        </p:nvPicPr>
        <p:blipFill>
          <a:blip r:embed="rId3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1760" y="3212976"/>
            <a:ext cx="1080120" cy="1080120"/>
          </a:xfrm>
          <a:prstGeom prst="rect">
            <a:avLst/>
          </a:prstGeom>
        </p:spPr>
      </p:pic>
      <p:sp>
        <p:nvSpPr>
          <p:cNvPr id="20" name="Выгнутая влево стрелка 19"/>
          <p:cNvSpPr/>
          <p:nvPr/>
        </p:nvSpPr>
        <p:spPr>
          <a:xfrm rot="10800000">
            <a:off x="7308304" y="764704"/>
            <a:ext cx="1440160" cy="5112568"/>
          </a:xfrm>
          <a:prstGeom prst="curvedRightArrow">
            <a:avLst>
              <a:gd name="adj1" fmla="val 22112"/>
              <a:gd name="adj2" fmla="val 48268"/>
              <a:gd name="adj3" fmla="val 30562"/>
            </a:avLst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cxnSp>
        <p:nvCxnSpPr>
          <p:cNvPr id="29" name="Соединительная линия уступом 28"/>
          <p:cNvCxnSpPr/>
          <p:nvPr/>
        </p:nvCxnSpPr>
        <p:spPr>
          <a:xfrm>
            <a:off x="4644008" y="2996952"/>
            <a:ext cx="504056" cy="144016"/>
          </a:xfrm>
          <a:prstGeom prst="bentConnector3">
            <a:avLst>
              <a:gd name="adj1" fmla="val 50000"/>
            </a:avLst>
          </a:prstGeom>
          <a:ln w="28575">
            <a:solidFill>
              <a:schemeClr val="tx2">
                <a:lumMod val="75000"/>
              </a:schemeClr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Соединительная линия уступом 30"/>
          <p:cNvCxnSpPr>
            <a:endCxn id="25" idx="1"/>
          </p:cNvCxnSpPr>
          <p:nvPr/>
        </p:nvCxnSpPr>
        <p:spPr>
          <a:xfrm>
            <a:off x="3995936" y="5589240"/>
            <a:ext cx="2232248" cy="184666"/>
          </a:xfrm>
          <a:prstGeom prst="bentConnector3">
            <a:avLst>
              <a:gd name="adj1" fmla="val 50000"/>
            </a:avLst>
          </a:prstGeom>
          <a:ln w="28575">
            <a:solidFill>
              <a:schemeClr val="accent3">
                <a:lumMod val="50000"/>
              </a:schemeClr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Соединительная линия уступом 31"/>
          <p:cNvCxnSpPr/>
          <p:nvPr/>
        </p:nvCxnSpPr>
        <p:spPr>
          <a:xfrm>
            <a:off x="4788024" y="4797152"/>
            <a:ext cx="576064" cy="144016"/>
          </a:xfrm>
          <a:prstGeom prst="bentConnector3">
            <a:avLst>
              <a:gd name="adj1" fmla="val 50000"/>
            </a:avLst>
          </a:prstGeom>
          <a:ln w="28575">
            <a:solidFill>
              <a:schemeClr val="bg2">
                <a:lumMod val="75000"/>
              </a:schemeClr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Выгнутая влево стрелка 34"/>
          <p:cNvSpPr/>
          <p:nvPr/>
        </p:nvSpPr>
        <p:spPr>
          <a:xfrm rot="10800000">
            <a:off x="6660232" y="1052736"/>
            <a:ext cx="1296144" cy="4032448"/>
          </a:xfrm>
          <a:prstGeom prst="curvedRightArrow">
            <a:avLst>
              <a:gd name="adj1" fmla="val 15795"/>
              <a:gd name="adj2" fmla="val 48268"/>
              <a:gd name="adj3" fmla="val 30562"/>
            </a:avLst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36" name="Выгнутая влево стрелка 35"/>
          <p:cNvSpPr/>
          <p:nvPr/>
        </p:nvSpPr>
        <p:spPr>
          <a:xfrm rot="10800000">
            <a:off x="6156176" y="1268760"/>
            <a:ext cx="720080" cy="1944216"/>
          </a:xfrm>
          <a:prstGeom prst="curvedRightArrow">
            <a:avLst>
              <a:gd name="adj1" fmla="val 25000"/>
              <a:gd name="adj2" fmla="val 48268"/>
              <a:gd name="adj3" fmla="val 30562"/>
            </a:avLst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4" name="Выгнутая влево стрелка 23"/>
          <p:cNvSpPr/>
          <p:nvPr/>
        </p:nvSpPr>
        <p:spPr>
          <a:xfrm rot="10800000" flipH="1">
            <a:off x="539552" y="1124744"/>
            <a:ext cx="720080" cy="1944216"/>
          </a:xfrm>
          <a:prstGeom prst="curvedRightArrow">
            <a:avLst>
              <a:gd name="adj1" fmla="val 25000"/>
              <a:gd name="adj2" fmla="val 48268"/>
              <a:gd name="adj3" fmla="val 30562"/>
            </a:avLst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0956397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1" y="0"/>
            <a:ext cx="7488833" cy="692695"/>
          </a:xfrm>
        </p:spPr>
        <p:txBody>
          <a:bodyPr>
            <a:noAutofit/>
          </a:bodyPr>
          <a:lstStyle/>
          <a:p>
            <a:pPr algn="l"/>
            <a:r>
              <a:rPr lang="ru-RU" sz="2800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Распределение организаций по </a:t>
            </a:r>
            <a:r>
              <a:rPr lang="ru-RU" sz="28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типам 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1" y="679551"/>
            <a:ext cx="7740352" cy="45719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50000"/>
                  <a:tint val="66000"/>
                  <a:satMod val="160000"/>
                </a:schemeClr>
              </a:gs>
              <a:gs pos="50000">
                <a:schemeClr val="bg1">
                  <a:lumMod val="50000"/>
                  <a:tint val="44500"/>
                  <a:satMod val="160000"/>
                </a:schemeClr>
              </a:gs>
              <a:gs pos="100000">
                <a:schemeClr val="bg1">
                  <a:lumMod val="50000"/>
                  <a:tint val="23500"/>
                  <a:satMod val="160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D3C0F2-EC73-4E12-94F2-97233CC1F76F}" type="slidenum">
              <a:rPr lang="ru-RU" smtClean="0"/>
              <a:pPr/>
              <a:t>5</a:t>
            </a:fld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1" y="6525345"/>
            <a:ext cx="7740353" cy="45719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50000"/>
                  <a:tint val="66000"/>
                  <a:satMod val="160000"/>
                </a:schemeClr>
              </a:gs>
              <a:gs pos="50000">
                <a:schemeClr val="bg1">
                  <a:lumMod val="50000"/>
                  <a:tint val="44500"/>
                  <a:satMod val="160000"/>
                </a:schemeClr>
              </a:gs>
              <a:gs pos="100000">
                <a:schemeClr val="bg1">
                  <a:lumMod val="50000"/>
                  <a:tint val="23500"/>
                  <a:satMod val="160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10" name="Диаграмма 9"/>
          <p:cNvGraphicFramePr/>
          <p:nvPr>
            <p:extLst>
              <p:ext uri="{D42A27DB-BD31-4B8C-83A1-F6EECF244321}">
                <p14:modId xmlns="" xmlns:p14="http://schemas.microsoft.com/office/powerpoint/2010/main" val="876135267"/>
              </p:ext>
            </p:extLst>
          </p:nvPr>
        </p:nvGraphicFramePr>
        <p:xfrm>
          <a:off x="2339752" y="1484784"/>
          <a:ext cx="4680520" cy="41044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3923928" y="3861048"/>
            <a:ext cx="121058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3600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1303</a:t>
            </a:r>
          </a:p>
        </p:txBody>
      </p:sp>
      <p:cxnSp>
        <p:nvCxnSpPr>
          <p:cNvPr id="6" name="Прямая соединительная линия 5"/>
          <p:cNvCxnSpPr>
            <a:endCxn id="28" idx="1"/>
          </p:cNvCxnSpPr>
          <p:nvPr/>
        </p:nvCxnSpPr>
        <p:spPr>
          <a:xfrm flipV="1">
            <a:off x="4572000" y="1294021"/>
            <a:ext cx="504056" cy="550804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6300192" y="3429000"/>
            <a:ext cx="242207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Общеобразовательные</a:t>
            </a:r>
            <a:endParaRPr lang="ru-RU" sz="1600" dirty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1763688" y="4797152"/>
            <a:ext cx="140948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Дошкольные</a:t>
            </a:r>
            <a:endParaRPr lang="ru-RU" sz="1600" dirty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899592" y="2348880"/>
            <a:ext cx="214385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600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Профессионального</a:t>
            </a:r>
            <a:br>
              <a:rPr lang="ru-RU" sz="1600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ru-RU" sz="1600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образования</a:t>
            </a:r>
            <a:endParaRPr lang="ru-RU" sz="1600" dirty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2123728" y="1484784"/>
            <a:ext cx="184884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600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Дополнительного</a:t>
            </a:r>
            <a:br>
              <a:rPr lang="ru-RU" sz="1600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ru-RU" sz="1600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образования</a:t>
            </a:r>
            <a:endParaRPr lang="ru-RU" sz="1600" dirty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5076056" y="1124744"/>
            <a:ext cx="248638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2 Высшего образования</a:t>
            </a:r>
            <a:endParaRPr lang="ru-RU" sz="1600" dirty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7" name="Рисунок 16"/>
          <p:cNvPicPr>
            <a:picLocks noChangeAspect="1"/>
          </p:cNvPicPr>
          <p:nvPr/>
        </p:nvPicPr>
        <p:blipFill>
          <a:blip r:embed="rId3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5936" y="2708920"/>
            <a:ext cx="1080120" cy="108012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0956397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1" y="0"/>
            <a:ext cx="8640959" cy="692695"/>
          </a:xfrm>
        </p:spPr>
        <p:txBody>
          <a:bodyPr>
            <a:noAutofit/>
          </a:bodyPr>
          <a:lstStyle/>
          <a:p>
            <a:pPr algn="l"/>
            <a:r>
              <a:rPr lang="ru-RU" sz="24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Распределение ПОО по ведомственной принадлежности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1" y="679551"/>
            <a:ext cx="7740352" cy="45719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50000"/>
                  <a:tint val="66000"/>
                  <a:satMod val="160000"/>
                </a:schemeClr>
              </a:gs>
              <a:gs pos="50000">
                <a:schemeClr val="bg1">
                  <a:lumMod val="50000"/>
                  <a:tint val="44500"/>
                  <a:satMod val="160000"/>
                </a:schemeClr>
              </a:gs>
              <a:gs pos="100000">
                <a:schemeClr val="bg1">
                  <a:lumMod val="50000"/>
                  <a:tint val="23500"/>
                  <a:satMod val="160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D3C0F2-EC73-4E12-94F2-97233CC1F76F}" type="slidenum">
              <a:rPr lang="ru-RU" smtClean="0"/>
              <a:pPr/>
              <a:t>6</a:t>
            </a:fld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1" y="6525345"/>
            <a:ext cx="7740353" cy="45719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50000"/>
                  <a:tint val="66000"/>
                  <a:satMod val="160000"/>
                </a:schemeClr>
              </a:gs>
              <a:gs pos="50000">
                <a:schemeClr val="bg1">
                  <a:lumMod val="50000"/>
                  <a:tint val="44500"/>
                  <a:satMod val="160000"/>
                </a:schemeClr>
              </a:gs>
              <a:gs pos="100000">
                <a:schemeClr val="bg1">
                  <a:lumMod val="50000"/>
                  <a:tint val="23500"/>
                  <a:satMod val="160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10" name="Диаграмма 9"/>
          <p:cNvGraphicFramePr/>
          <p:nvPr>
            <p:extLst>
              <p:ext uri="{D42A27DB-BD31-4B8C-83A1-F6EECF244321}">
                <p14:modId xmlns="" xmlns:p14="http://schemas.microsoft.com/office/powerpoint/2010/main" val="876135267"/>
              </p:ext>
            </p:extLst>
          </p:nvPr>
        </p:nvGraphicFramePr>
        <p:xfrm>
          <a:off x="2123728" y="1556792"/>
          <a:ext cx="4719662" cy="44192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4067944" y="4221088"/>
            <a:ext cx="7200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50</a:t>
            </a:r>
            <a:endParaRPr lang="ru-RU" sz="3600" dirty="0" smtClean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5292080" y="5517232"/>
            <a:ext cx="24802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отрасль образования</a:t>
            </a:r>
            <a:endParaRPr lang="ru-RU" dirty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1043608" y="2132856"/>
            <a:ext cx="207146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отрасль культуры</a:t>
            </a:r>
          </a:p>
          <a:p>
            <a:pPr algn="ctr"/>
            <a:endParaRPr lang="ru-RU" sz="1000" dirty="0" smtClean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3707904" y="1340768"/>
            <a:ext cx="218564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отрасль здравоохранения</a:t>
            </a:r>
            <a:endParaRPr lang="ru-RU" dirty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7" name="Рисунок 16"/>
          <p:cNvPicPr>
            <a:picLocks noChangeAspect="1"/>
          </p:cNvPicPr>
          <p:nvPr/>
        </p:nvPicPr>
        <p:blipFill>
          <a:blip r:embed="rId3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1920" y="3140968"/>
            <a:ext cx="1080120" cy="108012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0956397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1" y="-14238"/>
            <a:ext cx="8640959" cy="706934"/>
          </a:xfrm>
        </p:spPr>
        <p:txBody>
          <a:bodyPr>
            <a:noAutofit/>
          </a:bodyPr>
          <a:lstStyle/>
          <a:p>
            <a:pPr algn="l"/>
            <a:r>
              <a:rPr lang="ru-RU" sz="24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Организация независимой оценки в 2019-2021 годах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1" y="679551"/>
            <a:ext cx="7740352" cy="45719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50000"/>
                  <a:tint val="66000"/>
                  <a:satMod val="160000"/>
                </a:schemeClr>
              </a:gs>
              <a:gs pos="50000">
                <a:schemeClr val="bg1">
                  <a:lumMod val="50000"/>
                  <a:tint val="44500"/>
                  <a:satMod val="160000"/>
                </a:schemeClr>
              </a:gs>
              <a:gs pos="100000">
                <a:schemeClr val="bg1">
                  <a:lumMod val="50000"/>
                  <a:tint val="23500"/>
                  <a:satMod val="160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D3C0F2-EC73-4E12-94F2-97233CC1F76F}" type="slidenum">
              <a:rPr lang="ru-RU" smtClean="0"/>
              <a:pPr/>
              <a:t>7</a:t>
            </a:fld>
            <a:endParaRPr lang="ru-RU" dirty="0"/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179512" y="1196752"/>
            <a:ext cx="1800200" cy="864096"/>
          </a:xfrm>
          <a:prstGeom prst="roundRect">
            <a:avLst/>
          </a:prstGeom>
          <a:solidFill>
            <a:schemeClr val="accent4">
              <a:lumMod val="75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700" dirty="0" smtClean="0">
                <a:latin typeface="Arial" pitchFamily="34" charset="0"/>
                <a:cs typeface="Arial" pitchFamily="34" charset="0"/>
              </a:rPr>
              <a:t>2019 год – 650 организаций</a:t>
            </a:r>
            <a:endParaRPr lang="ru-RU" sz="17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3995936" y="1196752"/>
            <a:ext cx="1872208" cy="864096"/>
          </a:xfrm>
          <a:prstGeom prst="roundRect">
            <a:avLst/>
          </a:prstGeom>
          <a:solidFill>
            <a:schemeClr val="accent4">
              <a:lumMod val="75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700" dirty="0" smtClean="0">
                <a:latin typeface="Arial" pitchFamily="34" charset="0"/>
                <a:cs typeface="Arial" pitchFamily="34" charset="0"/>
              </a:rPr>
              <a:t>2021 год - 830 организаций</a:t>
            </a:r>
            <a:endParaRPr lang="ru-RU" sz="17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2051720" y="1196752"/>
            <a:ext cx="1872208" cy="864096"/>
          </a:xfrm>
          <a:prstGeom prst="roundRect">
            <a:avLst/>
          </a:prstGeom>
          <a:solidFill>
            <a:schemeClr val="accent4">
              <a:lumMod val="75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700" dirty="0" smtClean="0">
                <a:latin typeface="Arial" pitchFamily="34" charset="0"/>
                <a:cs typeface="Arial" pitchFamily="34" charset="0"/>
              </a:rPr>
              <a:t>2020 год - 630 организаций</a:t>
            </a:r>
            <a:endParaRPr lang="ru-RU" sz="1700" dirty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9" name="Диаграмма 8"/>
          <p:cNvGraphicFramePr/>
          <p:nvPr/>
        </p:nvGraphicFramePr>
        <p:xfrm>
          <a:off x="179512" y="2420888"/>
          <a:ext cx="5760640" cy="38164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1" name="Скругленный прямоугольник 10"/>
          <p:cNvSpPr/>
          <p:nvPr/>
        </p:nvSpPr>
        <p:spPr>
          <a:xfrm>
            <a:off x="6732240" y="1412776"/>
            <a:ext cx="2232248" cy="1656184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600" dirty="0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Независимая оценка негосударственных (частных) образовательных организаций</a:t>
            </a:r>
          </a:p>
        </p:txBody>
      </p:sp>
      <p:cxnSp>
        <p:nvCxnSpPr>
          <p:cNvPr id="16" name="Прямая соединительная линия 15"/>
          <p:cNvCxnSpPr/>
          <p:nvPr/>
        </p:nvCxnSpPr>
        <p:spPr>
          <a:xfrm>
            <a:off x="6444208" y="1268760"/>
            <a:ext cx="0" cy="4896544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32" name="Picture 8" descr="http://chuvashcable.ru/assets/templates/html/images/ask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16216" y="3356992"/>
            <a:ext cx="2592286" cy="259228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26807048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" y="679551"/>
            <a:ext cx="7740352" cy="45719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50000"/>
                  <a:tint val="66000"/>
                  <a:satMod val="160000"/>
                </a:schemeClr>
              </a:gs>
              <a:gs pos="50000">
                <a:schemeClr val="bg1">
                  <a:lumMod val="50000"/>
                  <a:tint val="44500"/>
                  <a:satMod val="160000"/>
                </a:schemeClr>
              </a:gs>
              <a:gs pos="100000">
                <a:schemeClr val="bg1">
                  <a:lumMod val="50000"/>
                  <a:tint val="23500"/>
                  <a:satMod val="160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D3C0F2-EC73-4E12-94F2-97233CC1F76F}" type="slidenum">
              <a:rPr lang="ru-RU" smtClean="0"/>
              <a:pPr/>
              <a:t>8</a:t>
            </a:fld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1" y="6525345"/>
            <a:ext cx="7740353" cy="45719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50000"/>
                  <a:tint val="66000"/>
                  <a:satMod val="160000"/>
                </a:schemeClr>
              </a:gs>
              <a:gs pos="50000">
                <a:schemeClr val="bg1">
                  <a:lumMod val="50000"/>
                  <a:tint val="44500"/>
                  <a:satMod val="160000"/>
                </a:schemeClr>
              </a:gs>
              <a:gs pos="100000">
                <a:schemeClr val="bg1">
                  <a:lumMod val="50000"/>
                  <a:tint val="23500"/>
                  <a:satMod val="160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/>
        </p:nvGraphicFramePr>
        <p:xfrm>
          <a:off x="395536" y="2564904"/>
          <a:ext cx="8352928" cy="3648416"/>
        </p:xfrm>
        <a:graphic>
          <a:graphicData uri="http://schemas.openxmlformats.org/drawingml/2006/table">
            <a:tbl>
              <a:tblPr/>
              <a:tblGrid>
                <a:gridCol w="576064"/>
                <a:gridCol w="7776864"/>
              </a:tblGrid>
              <a:tr h="82687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1.</a:t>
                      </a:r>
                      <a:endParaRPr lang="ru-RU" sz="1500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10318" marR="10318" marT="16974" marB="1697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 dirty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Полнота и актуальность информации об организации, осуществляющей образовательную </a:t>
                      </a:r>
                      <a:r>
                        <a:rPr lang="ru-RU" sz="1500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деятельность, размещенной </a:t>
                      </a:r>
                      <a:r>
                        <a:rPr lang="ru-RU" sz="1500" dirty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на официальном сайте организации </a:t>
                      </a:r>
                      <a:r>
                        <a:rPr lang="ru-RU" sz="1500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и</a:t>
                      </a:r>
                      <a:r>
                        <a:rPr lang="ru-RU" sz="1500" baseline="0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 </a:t>
                      </a:r>
                      <a:r>
                        <a:rPr lang="ru-RU" sz="1500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информации, размещенной на </a:t>
                      </a:r>
                      <a:r>
                        <a:rPr lang="ru-RU" sz="1500" dirty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официальном сайте в сети Интернет </a:t>
                      </a:r>
                      <a:r>
                        <a:rPr lang="ru-RU" sz="1500" dirty="0" err="1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www.bus.gov.ru</a:t>
                      </a:r>
                      <a:endParaRPr lang="ru-RU" sz="1500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10318" marR="10318" marT="16974" marB="1697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</a:tr>
              <a:tr h="57833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2.</a:t>
                      </a:r>
                      <a:endParaRPr lang="ru-RU" sz="1500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10318" marR="10318" marT="16974" marB="1697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 dirty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Наличие на официальном сайте организации в сети Интернет сведений о педагогических работниках организации</a:t>
                      </a:r>
                    </a:p>
                  </a:txBody>
                  <a:tcPr marL="10318" marR="10318" marT="16974" marB="1697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112160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3</a:t>
                      </a:r>
                      <a:r>
                        <a:rPr lang="ru-RU" sz="1500" dirty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.</a:t>
                      </a:r>
                    </a:p>
                  </a:txBody>
                  <a:tcPr marL="10318" marR="10318" marT="16974" marB="1697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 dirty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Доступность взаимодействия с получателями образовательных услуг по телефону, по электронной почте, с помощью электронных сервисов, предоставляемых на официальном сайте организации в сети Интернет, в том числе наличие возможности внесения предложений, направленных на улучшение работы организации</a:t>
                      </a:r>
                    </a:p>
                  </a:txBody>
                  <a:tcPr marL="10318" marR="10318" marT="16974" marB="1697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</a:tr>
              <a:tr h="112160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4</a:t>
                      </a:r>
                      <a:r>
                        <a:rPr lang="ru-RU" sz="1500" dirty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.</a:t>
                      </a:r>
                    </a:p>
                  </a:txBody>
                  <a:tcPr marL="10318" marR="10318" marT="16974" marB="1697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 dirty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Доступность сведений о ходе рассмотрения обращений граждан, поступивших в организацию от получателей образовательных услуг (по телефону, по электронной почте, с помощью электронных сервисов, доступных на официальном сайте организации)</a:t>
                      </a:r>
                    </a:p>
                  </a:txBody>
                  <a:tcPr marL="10318" marR="10318" marT="16974" marB="1697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10" name="Заголовок 1"/>
          <p:cNvSpPr txBox="1">
            <a:spLocks/>
          </p:cNvSpPr>
          <p:nvPr/>
        </p:nvSpPr>
        <p:spPr>
          <a:xfrm>
            <a:off x="251521" y="-14238"/>
            <a:ext cx="8640959" cy="70693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Критерии и показатели независимой оценки</a:t>
            </a: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395536" y="980728"/>
            <a:ext cx="8352928" cy="864096"/>
          </a:xfrm>
          <a:prstGeom prst="roundRect">
            <a:avLst/>
          </a:prstGeom>
          <a:solidFill>
            <a:schemeClr val="accent4">
              <a:lumMod val="75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 smtClean="0">
                <a:solidFill>
                  <a:schemeClr val="bg1"/>
                </a:solidFill>
                <a:latin typeface="Arial" pitchFamily="34" charset="0"/>
                <a:ea typeface="Times New Roman"/>
                <a:cs typeface="Arial" pitchFamily="34" charset="0"/>
              </a:rPr>
              <a:t>Критерий «Открытость и доступность информации об организациях, осуществляющих образовательную деятельность»</a:t>
            </a:r>
          </a:p>
        </p:txBody>
      </p:sp>
      <p:graphicFrame>
        <p:nvGraphicFramePr>
          <p:cNvPr id="13" name="Таблица 12"/>
          <p:cNvGraphicFramePr>
            <a:graphicFrameLocks noGrp="1"/>
          </p:cNvGraphicFramePr>
          <p:nvPr/>
        </p:nvGraphicFramePr>
        <p:xfrm>
          <a:off x="1043608" y="1988840"/>
          <a:ext cx="7128792" cy="432048"/>
        </p:xfrm>
        <a:graphic>
          <a:graphicData uri="http://schemas.openxmlformats.org/drawingml/2006/table">
            <a:tbl>
              <a:tblPr/>
              <a:tblGrid>
                <a:gridCol w="7128792"/>
              </a:tblGrid>
              <a:tr h="43204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500" b="1" dirty="0" smtClean="0">
                        <a:solidFill>
                          <a:schemeClr val="bg1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chemeClr val="bg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Показатели:</a:t>
                      </a:r>
                      <a:endParaRPr lang="ru-RU" sz="1600" b="1" dirty="0">
                        <a:solidFill>
                          <a:schemeClr val="bg1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10318" marR="10318" marT="16974" marB="1697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10956397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" y="679551"/>
            <a:ext cx="7740352" cy="45719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50000"/>
                  <a:tint val="66000"/>
                  <a:satMod val="160000"/>
                </a:schemeClr>
              </a:gs>
              <a:gs pos="50000">
                <a:schemeClr val="bg1">
                  <a:lumMod val="50000"/>
                  <a:tint val="44500"/>
                  <a:satMod val="160000"/>
                </a:schemeClr>
              </a:gs>
              <a:gs pos="100000">
                <a:schemeClr val="bg1">
                  <a:lumMod val="50000"/>
                  <a:tint val="23500"/>
                  <a:satMod val="160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D3C0F2-EC73-4E12-94F2-97233CC1F76F}" type="slidenum">
              <a:rPr lang="ru-RU" smtClean="0"/>
              <a:pPr/>
              <a:t>9</a:t>
            </a:fld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1" y="6525345"/>
            <a:ext cx="7740353" cy="45719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50000"/>
                  <a:tint val="66000"/>
                  <a:satMod val="160000"/>
                </a:schemeClr>
              </a:gs>
              <a:gs pos="50000">
                <a:schemeClr val="bg1">
                  <a:lumMod val="50000"/>
                  <a:tint val="44500"/>
                  <a:satMod val="160000"/>
                </a:schemeClr>
              </a:gs>
              <a:gs pos="100000">
                <a:schemeClr val="bg1">
                  <a:lumMod val="50000"/>
                  <a:tint val="23500"/>
                  <a:satMod val="160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/>
        </p:nvGraphicFramePr>
        <p:xfrm>
          <a:off x="467544" y="2276872"/>
          <a:ext cx="5904656" cy="4016089"/>
        </p:xfrm>
        <a:graphic>
          <a:graphicData uri="http://schemas.openxmlformats.org/drawingml/2006/table">
            <a:tbl>
              <a:tblPr/>
              <a:tblGrid>
                <a:gridCol w="407218"/>
                <a:gridCol w="5497438"/>
              </a:tblGrid>
              <a:tr h="36004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1.</a:t>
                      </a:r>
                      <a:endParaRPr lang="ru-RU" sz="14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10318" marR="10318" marT="16974" marB="1697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F3EC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Материально-техническое и информационное обеспечение организации </a:t>
                      </a:r>
                    </a:p>
                  </a:txBody>
                  <a:tcPr marL="10318" marR="10318" marT="16974" marB="1697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F3EC"/>
                    </a:solidFill>
                  </a:tcPr>
                </a:tc>
              </a:tr>
              <a:tr h="57606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2.</a:t>
                      </a:r>
                      <a:endParaRPr lang="ru-RU" sz="14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10318" marR="10318" marT="16974" marB="1697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5FBA7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Наличие необходимых условий для охраны и укрепления здоровья, организации питания обучающихся </a:t>
                      </a:r>
                    </a:p>
                  </a:txBody>
                  <a:tcPr marL="10318" marR="10318" marT="16974" marB="1697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5FBA7"/>
                    </a:solidFill>
                  </a:tcPr>
                </a:tc>
              </a:tr>
              <a:tr h="36004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3</a:t>
                      </a:r>
                      <a:r>
                        <a:rPr lang="ru-RU" sz="140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.</a:t>
                      </a:r>
                    </a:p>
                  </a:txBody>
                  <a:tcPr marL="10318" marR="10318" marT="16974" marB="1697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F3EC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Условия для индивидуальной работы с обучающимися </a:t>
                      </a:r>
                    </a:p>
                  </a:txBody>
                  <a:tcPr marL="10318" marR="10318" marT="16974" marB="1697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F3EC"/>
                    </a:solidFill>
                  </a:tcPr>
                </a:tc>
              </a:tr>
              <a:tr h="36004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4</a:t>
                      </a:r>
                      <a:r>
                        <a:rPr lang="ru-RU" sz="140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.</a:t>
                      </a:r>
                    </a:p>
                  </a:txBody>
                  <a:tcPr marL="10318" marR="10318" marT="16974" marB="1697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5FBA7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Наличие дополнительных образовательных программ </a:t>
                      </a:r>
                    </a:p>
                  </a:txBody>
                  <a:tcPr marL="10318" marR="10318" marT="16974" marB="1697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5FBA7"/>
                    </a:solidFill>
                  </a:tcPr>
                </a:tc>
              </a:tr>
              <a:tr h="578339"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5.</a:t>
                      </a:r>
                      <a:endParaRPr lang="ru-RU" sz="1400" b="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0318" marR="10318" marT="16974" marB="1697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F3EC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Наличие возможности развития творческих способностей и интересов обучающихся, включая их участие в конкурсах и </a:t>
                      </a:r>
                      <a:r>
                        <a:rPr lang="ru-RU" sz="14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олимпиадах</a:t>
                      </a:r>
                      <a:endParaRPr lang="ru-RU" sz="14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10318" marR="10318" marT="16974" marB="1697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F3EC"/>
                    </a:solidFill>
                  </a:tcPr>
                </a:tc>
              </a:tr>
              <a:tr h="676080"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6.</a:t>
                      </a:r>
                      <a:endParaRPr lang="ru-RU" sz="1400" b="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0318" marR="10318" marT="16974" marB="1697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5FBA7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Наличие возможности оказания психолого-педагогической, медицинской и социальной помощи обучающимся </a:t>
                      </a:r>
                    </a:p>
                  </a:txBody>
                  <a:tcPr marL="10318" marR="10318" marT="16974" marB="1697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5FBA7"/>
                    </a:solidFill>
                  </a:tcPr>
                </a:tc>
              </a:tr>
              <a:tr h="576064"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7.</a:t>
                      </a:r>
                      <a:endParaRPr lang="ru-RU" sz="1400" b="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0318" marR="10318" marT="16974" marB="1697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F3EC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Наличие условий организации обучения и воспитания обучающихся с ограниченными возможностями здоровья и инвалидов </a:t>
                      </a:r>
                    </a:p>
                  </a:txBody>
                  <a:tcPr marL="10318" marR="10318" marT="16974" marB="1697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F3EC"/>
                    </a:solidFill>
                  </a:tcPr>
                </a:tc>
              </a:tr>
            </a:tbl>
          </a:graphicData>
        </a:graphic>
      </p:graphicFrame>
      <p:sp>
        <p:nvSpPr>
          <p:cNvPr id="10" name="Заголовок 1"/>
          <p:cNvSpPr txBox="1">
            <a:spLocks/>
          </p:cNvSpPr>
          <p:nvPr/>
        </p:nvSpPr>
        <p:spPr>
          <a:xfrm>
            <a:off x="251521" y="-14238"/>
            <a:ext cx="8640959" cy="70693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Критерии и показатели независимой оценки</a:t>
            </a: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395536" y="836712"/>
            <a:ext cx="8352928" cy="864096"/>
          </a:xfrm>
          <a:prstGeom prst="roundRect">
            <a:avLst/>
          </a:prstGeom>
          <a:solidFill>
            <a:schemeClr val="accent5">
              <a:lumMod val="75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 smtClean="0">
                <a:solidFill>
                  <a:schemeClr val="bg1"/>
                </a:solidFill>
                <a:latin typeface="Arial" pitchFamily="34" charset="0"/>
                <a:ea typeface="Times New Roman"/>
                <a:cs typeface="Arial" pitchFamily="34" charset="0"/>
              </a:rPr>
              <a:t>Критерий «К</a:t>
            </a:r>
            <a:r>
              <a:rPr lang="ru-RU" dirty="0" smtClean="0">
                <a:latin typeface="Arial" pitchFamily="34" charset="0"/>
                <a:ea typeface="Times New Roman"/>
                <a:cs typeface="Arial" pitchFamily="34" charset="0"/>
              </a:rPr>
              <a:t>омфортность условий, в которых осуществляется образовательная деятельность</a:t>
            </a:r>
            <a:r>
              <a:rPr lang="ru-RU" dirty="0" smtClean="0">
                <a:solidFill>
                  <a:schemeClr val="bg1"/>
                </a:solidFill>
                <a:latin typeface="Arial" pitchFamily="34" charset="0"/>
                <a:ea typeface="Times New Roman"/>
                <a:cs typeface="Arial" pitchFamily="34" charset="0"/>
              </a:rPr>
              <a:t>»</a:t>
            </a:r>
          </a:p>
        </p:txBody>
      </p:sp>
      <p:graphicFrame>
        <p:nvGraphicFramePr>
          <p:cNvPr id="11" name="Таблица 10"/>
          <p:cNvGraphicFramePr>
            <a:graphicFrameLocks noGrp="1"/>
          </p:cNvGraphicFramePr>
          <p:nvPr/>
        </p:nvGraphicFramePr>
        <p:xfrm>
          <a:off x="1043608" y="1772816"/>
          <a:ext cx="4752528" cy="432048"/>
        </p:xfrm>
        <a:graphic>
          <a:graphicData uri="http://schemas.openxmlformats.org/drawingml/2006/table">
            <a:tbl>
              <a:tblPr/>
              <a:tblGrid>
                <a:gridCol w="4752528"/>
              </a:tblGrid>
              <a:tr h="43204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500" b="1" dirty="0" smtClean="0">
                        <a:solidFill>
                          <a:schemeClr val="bg1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Показатели:</a:t>
                      </a:r>
                      <a:endParaRPr lang="ru-RU" sz="16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10318" marR="10318" marT="16974" marB="1697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13" name="Picture 8" descr="http://chuvashcable.ru/assets/templates/html/images/ask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32240" y="4149080"/>
            <a:ext cx="2160239" cy="2160240"/>
          </a:xfrm>
          <a:prstGeom prst="rect">
            <a:avLst/>
          </a:prstGeom>
          <a:noFill/>
        </p:spPr>
      </p:pic>
      <p:sp>
        <p:nvSpPr>
          <p:cNvPr id="14" name="Скругленный прямоугольник 13"/>
          <p:cNvSpPr/>
          <p:nvPr/>
        </p:nvSpPr>
        <p:spPr>
          <a:xfrm>
            <a:off x="6876256" y="2060848"/>
            <a:ext cx="1872208" cy="1728192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600" dirty="0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Неравные «стартовые» позиции организаций разных типов</a:t>
            </a:r>
            <a:endParaRPr lang="ru-RU" sz="1600" dirty="0">
              <a:solidFill>
                <a:schemeClr val="accent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6660232" y="1844824"/>
            <a:ext cx="0" cy="4464496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10956397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Другая 3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Equity</Template>
  <TotalTime>4291</TotalTime>
  <Words>1212</Words>
  <Application>Microsoft Office PowerPoint</Application>
  <PresentationFormat>Экран (4:3)</PresentationFormat>
  <Paragraphs>224</Paragraphs>
  <Slides>21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2" baseType="lpstr">
      <vt:lpstr>Тема Office</vt:lpstr>
      <vt:lpstr> Независимая оценка  качества условий осуществления образовательной деятельности организациями, осуществляющими образовательную деятельность: становление, эволюция, практика применения</vt:lpstr>
      <vt:lpstr>Нормативная правовая база</vt:lpstr>
      <vt:lpstr>Общественный совет</vt:lpstr>
      <vt:lpstr>Охват организаций независимой оценкой</vt:lpstr>
      <vt:lpstr>Распределение организаций по типам </vt:lpstr>
      <vt:lpstr>Распределение ПОО по ведомственной принадлежности</vt:lpstr>
      <vt:lpstr>Организация независимой оценки в 2019-2021 годах</vt:lpstr>
      <vt:lpstr>Слайд 8</vt:lpstr>
      <vt:lpstr>Слайд 9</vt:lpstr>
      <vt:lpstr>Слайд 10</vt:lpstr>
      <vt:lpstr>Слайд 11</vt:lpstr>
      <vt:lpstr>Оператор независимой оценки в 2019 году</vt:lpstr>
      <vt:lpstr>Формы проведения независимой оценки</vt:lpstr>
      <vt:lpstr>Методология</vt:lpstr>
      <vt:lpstr>Достигнутые средние баллы</vt:lpstr>
      <vt:lpstr>Опубликование результатов независимой оценки</vt:lpstr>
      <vt:lpstr>Использование результатов независимой оценки</vt:lpstr>
      <vt:lpstr>План по устранению недостатков</vt:lpstr>
      <vt:lpstr>Рейтинг муниципальных образований по среднему баллу</vt:lpstr>
      <vt:lpstr>Учет результатов независимой оценки</vt:lpstr>
      <vt:lpstr>Благодарю за внимание!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Михаил</dc:creator>
  <cp:lastModifiedBy>Есения Анатольевна ЕА. Кулагина</cp:lastModifiedBy>
  <cp:revision>791</cp:revision>
  <dcterms:created xsi:type="dcterms:W3CDTF">2017-07-04T10:19:02Z</dcterms:created>
  <dcterms:modified xsi:type="dcterms:W3CDTF">2019-02-27T08:01:21Z</dcterms:modified>
</cp:coreProperties>
</file>