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65" r:id="rId5"/>
    <p:sldId id="267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7B797-E900-461C-B496-01A1AB565636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912F4-76C6-4365-B987-75BAA8617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23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4425" y="2458716"/>
            <a:ext cx="9491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b="1" dirty="0" smtClean="0">
                <a:ln w="0"/>
                <a:ea typeface="Calibri" panose="020F0502020204030204" pitchFamily="34" charset="0"/>
              </a:rPr>
              <a:t>«</a:t>
            </a:r>
            <a:r>
              <a:rPr lang="ru-RU" b="1" dirty="0"/>
              <a:t>Обеспечение профессионального роста педагогов посредством ресурса аттестации педагогических работников в условиях МАОУ СОШ№</a:t>
            </a:r>
            <a:r>
              <a:rPr lang="ru-RU" b="1" dirty="0" smtClean="0"/>
              <a:t>9</a:t>
            </a:r>
            <a:r>
              <a:rPr lang="ru-RU" b="1" dirty="0" smtClean="0">
                <a:ln w="0"/>
                <a:ea typeface="Calibri" panose="020F0502020204030204" pitchFamily="34" charset="0"/>
              </a:rPr>
              <a:t>» </a:t>
            </a:r>
            <a:r>
              <a:rPr lang="ru-RU" dirty="0" smtClean="0">
                <a:ln w="0"/>
              </a:rPr>
              <a:t>МАОУ </a:t>
            </a:r>
            <a:r>
              <a:rPr lang="ru-RU" dirty="0">
                <a:ln w="0"/>
              </a:rPr>
              <a:t>«СОШ № </a:t>
            </a:r>
            <a:r>
              <a:rPr lang="ru-RU" dirty="0" smtClean="0">
                <a:ln w="0"/>
              </a:rPr>
              <a:t>9» </a:t>
            </a:r>
            <a:r>
              <a:rPr lang="ru-RU" dirty="0">
                <a:ln w="0"/>
              </a:rPr>
              <a:t>г. Златоуста</a:t>
            </a:r>
            <a:r>
              <a:rPr lang="ru-RU" dirty="0" smtClean="0">
                <a:ln w="0"/>
                <a:ea typeface="Calibri" panose="020F0502020204030204" pitchFamily="34" charset="0"/>
              </a:rPr>
              <a:t> - опорной </a:t>
            </a:r>
            <a:r>
              <a:rPr lang="ru-RU" dirty="0">
                <a:ln w="0"/>
                <a:ea typeface="Calibri" panose="020F0502020204030204" pitchFamily="34" charset="0"/>
              </a:rPr>
              <a:t>площадки ГБУ ДПО РЦОКИО,</a:t>
            </a:r>
            <a:r>
              <a:rPr lang="ru-RU" dirty="0" smtClean="0">
                <a:ln w="0"/>
                <a:ea typeface="Calibri" panose="020F0502020204030204" pitchFamily="34" charset="0"/>
              </a:rPr>
              <a:t> отдела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dirty="0" smtClean="0"/>
              <a:t>сопровождения </a:t>
            </a:r>
            <a:r>
              <a:rPr lang="ru-RU" dirty="0"/>
              <a:t>аттестации педагогических работников </a:t>
            </a:r>
            <a:r>
              <a:rPr lang="ru-RU" dirty="0" smtClean="0">
                <a:ln w="0"/>
                <a:ea typeface="Calibri" panose="020F0502020204030204" pitchFamily="34" charset="0"/>
              </a:rPr>
              <a:t>у</a:t>
            </a:r>
            <a:r>
              <a:rPr lang="ru-RU" dirty="0" smtClean="0">
                <a:ln w="0"/>
              </a:rPr>
              <a:t>частника </a:t>
            </a:r>
            <a:r>
              <a:rPr lang="ru-RU" dirty="0">
                <a:ln w="0"/>
              </a:rPr>
              <a:t>представляемого </a:t>
            </a:r>
            <a:r>
              <a:rPr lang="ru-RU" dirty="0" smtClean="0">
                <a:ln w="0"/>
              </a:rPr>
              <a:t>проекта</a:t>
            </a:r>
            <a:r>
              <a:rPr lang="ru-RU" dirty="0" smtClean="0">
                <a:ln w="0"/>
                <a:ea typeface="Calibri" panose="020F0502020204030204" pitchFamily="34" charset="0"/>
              </a:rPr>
              <a:t> </a:t>
            </a:r>
            <a:endParaRPr lang="ru-RU" dirty="0">
              <a:ln w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78733"/>
              </p:ext>
            </p:extLst>
          </p:nvPr>
        </p:nvGraphicFramePr>
        <p:xfrm>
          <a:off x="2273493" y="3802683"/>
          <a:ext cx="9495153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496589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МАОУ СОШ №9 г. Златоуста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0"/>
                          <a:effectLst/>
                        </a:rPr>
                        <a:t>Морозова Ольга Васильевна, директор МАОУ №9 г. Златоуста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Боровых Иван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Сергеевич, заместитель директора по информатизации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spc="0" dirty="0" smtClean="0">
                          <a:ln w="0"/>
                          <a:effectLst/>
                        </a:rPr>
                        <a:t>Власова Наталья Владимировна, заместитель директора по методической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Школьникова Марина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Юрьевна, заместитель директора по оценке качества образования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0"/>
                          <a:effectLst/>
                        </a:rPr>
                        <a:t>Витязева Светлана Игоревна, заместитель директора по УВР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Ильясова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Ольга Анатольевна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начальник отдела сопровождения аттестации педагогических работников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52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0"/>
                          <a:effectLst/>
                        </a:rPr>
                        <a:t>Наумова Елена Владимировна, заместитель директора по УВР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120622"/>
            <a:ext cx="964126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r>
              <a:rPr lang="ru-RU" sz="2000" dirty="0" smtClean="0"/>
              <a:t>Проведение </a:t>
            </a:r>
            <a:r>
              <a:rPr lang="ru-RU" sz="2000" dirty="0"/>
              <a:t>процедуры аттестации педагогических кадров с использованием современных информационных технологий в части обеспечения программно-технической поддержки процедуры аттестации педагогических работников в условиях МАОУ СОШ № </a:t>
            </a:r>
            <a:r>
              <a:rPr lang="ru-RU" sz="2000" dirty="0" smtClean="0"/>
              <a:t>9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algn="just"/>
            <a:r>
              <a:rPr lang="ru-RU" dirty="0" smtClean="0"/>
              <a:t>1. Обеспечение </a:t>
            </a:r>
            <a:r>
              <a:rPr lang="ru-RU" dirty="0"/>
              <a:t>технического сопровождения процедуры проведения аттестации:</a:t>
            </a:r>
          </a:p>
          <a:p>
            <a:pPr algn="just"/>
            <a:r>
              <a:rPr lang="ru-RU" dirty="0" smtClean="0"/>
              <a:t>    1.1. Техническое </a:t>
            </a:r>
            <a:r>
              <a:rPr lang="ru-RU" dirty="0"/>
              <a:t>сопровождение проведения этапа всестороннего анализа профессиональной деятельности педагогических работников);</a:t>
            </a:r>
          </a:p>
          <a:p>
            <a:pPr algn="just"/>
            <a:r>
              <a:rPr lang="ru-RU" dirty="0" smtClean="0"/>
              <a:t>    1.2. Техническое </a:t>
            </a:r>
            <a:r>
              <a:rPr lang="ru-RU" dirty="0"/>
              <a:t>сопровождение подготовки социально-профессионального статуса педагогического работника</a:t>
            </a:r>
          </a:p>
          <a:p>
            <a:pPr algn="just"/>
            <a:r>
              <a:rPr lang="ru-RU" dirty="0"/>
              <a:t>2. На основе использования программно-технического комплекса сопровождения процедуры аттестации педагогических работников:</a:t>
            </a:r>
          </a:p>
          <a:p>
            <a:pPr algn="just"/>
            <a:r>
              <a:rPr lang="ru-RU" dirty="0" smtClean="0"/>
              <a:t>    2.1. Проведение </a:t>
            </a:r>
            <a:r>
              <a:rPr lang="ru-RU" dirty="0"/>
              <a:t>мониторинга контингента педагогических работников школы и количества аттестованных педагогических работников; </a:t>
            </a:r>
          </a:p>
          <a:p>
            <a:pPr algn="just"/>
            <a:r>
              <a:rPr lang="ru-RU" dirty="0" smtClean="0"/>
              <a:t>    2.2. Формирование </a:t>
            </a:r>
            <a:r>
              <a:rPr lang="ru-RU" dirty="0"/>
              <a:t>базы данных о профессионально-педагогической деятельности педагогических работников, необходимых для проведения процедуры их аттестации.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2800" dirty="0" smtClean="0"/>
              <a:t>    Апробация </a:t>
            </a:r>
            <a:r>
              <a:rPr lang="ru-RU" sz="2800" dirty="0"/>
              <a:t>и введение в режим функционирования регионального программно-технического комплекса обеспечения программно-технической поддержки процедуры аттестации педагогических работников в условиях МАОУ СОШ № 9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</a:p>
          <a:p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   Октябрь 2016 года – Декабрь 2017 года</a:t>
            </a:r>
            <a:endParaRPr lang="ru-RU" sz="2800" dirty="0">
              <a:ln w="0"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55607"/>
              </p:ext>
            </p:extLst>
          </p:nvPr>
        </p:nvGraphicFramePr>
        <p:xfrm>
          <a:off x="1996229" y="1087371"/>
          <a:ext cx="9883795" cy="547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297"/>
                <a:gridCol w="9415498"/>
              </a:tblGrid>
              <a:tr h="5324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Мероприятия, организованные и проведённые в рамках проекта 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19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Подготовка приказа о творческой группе педагогов, участвующих в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проекте в рамках проектной площадки</a:t>
                      </a:r>
                      <a:r>
                        <a:rPr lang="ru-RU" dirty="0" smtClean="0"/>
                        <a:t> по теме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«Обеспечение профессионального роста педагогов посредством ресурса аттестации педагогических работников в условиях МАОУ СОШ№9».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Оформление заявительных документов на открытие проекта в рамках проектной площадки.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6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Подготовка Календарного плана для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организации работы проектной группы по теме опорной площадки.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4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обучающего семинара по теме «Обеспечение профессионального роста педагогов посредством ресурса аттестации педагогических работников».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5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Формирование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базы данных о профессионально-педагогической деятельности педагогических работников, необходимых для проведения процедуры их аттестации.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7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Подготовка и передача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отчётности в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 ДПО РЦОКИО.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7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Инструкции пользователя информационной системы.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7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отчета по реализации проекта.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29" y="972454"/>
            <a:ext cx="9711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Совместные мероприятия, организованные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ГБУ ДПО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94712"/>
              </p:ext>
            </p:extLst>
          </p:nvPr>
        </p:nvGraphicFramePr>
        <p:xfrm>
          <a:off x="1706880" y="1640840"/>
          <a:ext cx="1017314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36"/>
                <a:gridCol w="8754983"/>
                <a:gridCol w="11154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Коли-</a:t>
                      </a:r>
                    </a:p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чество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участ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ников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Инструктивно-методическое совещание руководителей и технических специалистов опорных площадок и муниципальных кураторов проекта   по теме «Обеспечение профессионального роста педагогов посредством ресурса аттестации педагогических работников».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Семинар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МОиН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Челябинской области  "Использование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кадров"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Форум  "Ресурсы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образования"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Курсы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8534"/>
              </p:ext>
            </p:extLst>
          </p:nvPr>
        </p:nvGraphicFramePr>
        <p:xfrm>
          <a:off x="1996229" y="2049702"/>
          <a:ext cx="954460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066"/>
                <a:gridCol w="40115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Значимость для образовательной организации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Значимость для системы образования Челябинской области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        Формирование базы данных о профессионально-педагогической деятельности педагогических работников.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         Организация повышения уровня квалификации педагогических работников, их профессионального и личностного роста посредством электронного портфолио базы данных информационной системы по аттестации.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Программно-техническое сопровождение процедуры аттестации педагогических работников.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Обеспечение эффективного управления качеством кадровых условий системы образования.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на 2018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94158"/>
              </p:ext>
            </p:extLst>
          </p:nvPr>
        </p:nvGraphicFramePr>
        <p:xfrm>
          <a:off x="1996230" y="2285228"/>
          <a:ext cx="964158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587"/>
              </a:tblGrid>
              <a:tr h="16135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Повышение эффективности управления образовательной организацией с использованием современных информационных технологий в части обеспечения информационно-программной поддержки процедуры аттестации педагогических работников организаций, осуществляющих образовательную деятельность.</a:t>
                      </a:r>
                      <a:endParaRPr lang="ru-RU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220"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Планирование курсов повышения квалификации педагогических работников в соответствии с затруднениями и запросами педагогов в педагогической деятельности на основе анализа данных информационной системы.</a:t>
                      </a:r>
                      <a:endParaRPr lang="ru-RU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711</Words>
  <Application>Microsoft Office PowerPoint</Application>
  <PresentationFormat>Широкоэкранный</PresentationFormat>
  <Paragraphs>99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84</cp:revision>
  <cp:lastPrinted>2017-10-18T11:21:43Z</cp:lastPrinted>
  <dcterms:created xsi:type="dcterms:W3CDTF">2017-09-29T08:48:00Z</dcterms:created>
  <dcterms:modified xsi:type="dcterms:W3CDTF">2017-11-23T07:48:19Z</dcterms:modified>
</cp:coreProperties>
</file>