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65" r:id="rId5"/>
    <p:sldId id="258" r:id="rId6"/>
    <p:sldId id="259" r:id="rId7"/>
    <p:sldId id="268" r:id="rId8"/>
    <p:sldId id="260" r:id="rId9"/>
    <p:sldId id="261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00" autoAdjust="0"/>
  </p:normalViewPr>
  <p:slideViewPr>
    <p:cSldViewPr snapToGrid="0">
      <p:cViewPr varScale="1">
        <p:scale>
          <a:sx n="71" d="100"/>
          <a:sy n="71" d="100"/>
        </p:scale>
        <p:origin x="85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09015" y="1220520"/>
            <a:ext cx="70885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6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9055" y="2325065"/>
            <a:ext cx="98934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Проект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«Разработка критериев оценивания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результатов обучающихся основного общего образования в рамках индивидуального проекта (9 класс)»</a:t>
            </a:r>
            <a:r>
              <a:rPr lang="ru-RU" sz="2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МКОУ «СОШ №3»  г. Аши –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опорной площадки отдела обеспечения оценки 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качества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образовательных результатов ГБУ ДПО РЦОКИО </a:t>
            </a: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05400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957036"/>
              </p:ext>
            </p:extLst>
          </p:nvPr>
        </p:nvGraphicFramePr>
        <p:xfrm>
          <a:off x="1989055" y="4242381"/>
          <a:ext cx="9997128" cy="265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564"/>
                <a:gridCol w="4998564"/>
              </a:tblGrid>
              <a:tr h="279501"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МКОУ СОШ №3 г. Аши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ГБУ ДПО РЦОКИО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4707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Щёва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Алевтина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Анатольевна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заведующий методическим кабинетом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Черепанова Ольга Александровна, начальник отдела обеспечения оценки качества образовательных результатов ГБУ ДПО РЦОКИО, </a:t>
                      </a:r>
                      <a:r>
                        <a:rPr kumimoji="0" lang="ru-RU" sz="1300" b="0" i="0" u="none" strike="noStrike" kern="1200" cap="none" spc="0" normalizeH="0" baseline="0" noProof="0" dirty="0" err="1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к.п.н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  <a:tr h="661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Горшков Станислав Вячеславович, директор МКОУ «СОШ№3»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г. Аши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Грачева Наталья Васильевна, заместитель  директора по УВР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Галимова</a:t>
                      </a:r>
                      <a:r>
                        <a:rPr lang="ru-RU" sz="1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Елена Владимировна, учитель истории и обществознания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Смелкова Екатерина Анатольевна, начальник лаборатории информационно-технического сопровождения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отдела обеспечения оценки качества образовательных результатов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ГБУ ДПО РЦОКИО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0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48256" y="792480"/>
            <a:ext cx="971050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Разработать критерии оценивания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результатов обучающихся основного общего образования в рамках индивидуального проекта (9 класс)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:</a:t>
            </a:r>
            <a:r>
              <a:rPr lang="ru-RU" sz="2800" dirty="0" smtClean="0"/>
              <a:t> - разработать методический продукт по оцениванию </a:t>
            </a:r>
            <a:r>
              <a:rPr lang="ru-RU" sz="2800" dirty="0" err="1" smtClean="0"/>
              <a:t>метапредметных</a:t>
            </a:r>
            <a:r>
              <a:rPr lang="ru-RU" sz="2800" dirty="0" smtClean="0"/>
              <a:t> результатов обучающихся основного общего образования в рамках индивидуального проекта в 9 классе</a:t>
            </a:r>
          </a:p>
          <a:p>
            <a:pPr algn="just"/>
            <a:r>
              <a:rPr lang="ru-RU" sz="2800" dirty="0" smtClean="0"/>
              <a:t>- провести экспертизу разработанного методического продукта</a:t>
            </a:r>
          </a:p>
          <a:p>
            <a:pPr algn="just"/>
            <a:r>
              <a:rPr lang="ru-RU" sz="2800" dirty="0" smtClean="0"/>
              <a:t>- апробировать процедуру оценивания </a:t>
            </a:r>
            <a:r>
              <a:rPr lang="ru-RU" sz="2800" dirty="0" err="1" smtClean="0"/>
              <a:t>метапредметных</a:t>
            </a:r>
            <a:r>
              <a:rPr lang="ru-RU" sz="2800" dirty="0" smtClean="0"/>
              <a:t> результатов обучающихся основного общего образования в рамках индивидуального проекта </a:t>
            </a:r>
          </a:p>
          <a:p>
            <a:pPr algn="just"/>
            <a:r>
              <a:rPr lang="ru-RU" sz="2800" dirty="0" smtClean="0"/>
              <a:t>- обобщить инновационный опыт 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158497"/>
            <a:ext cx="988379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96230" y="929428"/>
            <a:ext cx="970243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</a:t>
            </a:r>
            <a:endParaRPr lang="en-US" sz="28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- </a:t>
            </a:r>
            <a:r>
              <a:rPr lang="ru-RU" sz="2800" dirty="0" smtClean="0"/>
              <a:t>будет  </a:t>
            </a:r>
            <a:r>
              <a:rPr lang="ru-RU" sz="2800" dirty="0"/>
              <a:t>апробирован процесс оценивания </a:t>
            </a:r>
            <a:r>
              <a:rPr lang="ru-RU" sz="2800" dirty="0" smtClean="0"/>
              <a:t> </a:t>
            </a:r>
            <a:r>
              <a:rPr lang="ru-RU" sz="2800" dirty="0"/>
              <a:t>результатов обучающихся основного общего образования в рамках индивидуального проекта в 9 классе;</a:t>
            </a:r>
          </a:p>
          <a:p>
            <a:pPr algn="just"/>
            <a:r>
              <a:rPr lang="en-US" sz="2800" dirty="0" smtClean="0"/>
              <a:t>- </a:t>
            </a:r>
            <a:r>
              <a:rPr lang="ru-RU" sz="2800" dirty="0" smtClean="0"/>
              <a:t>сформирован </a:t>
            </a:r>
            <a:r>
              <a:rPr lang="ru-RU" sz="2800" dirty="0"/>
              <a:t>банк локально-нормативной документации; тем предметных проектов; </a:t>
            </a:r>
          </a:p>
          <a:p>
            <a:pPr algn="just"/>
            <a:r>
              <a:rPr lang="en-US" sz="2800" dirty="0" smtClean="0"/>
              <a:t>- </a:t>
            </a:r>
            <a:r>
              <a:rPr lang="ru-RU" sz="2800" dirty="0"/>
              <a:t>б</a:t>
            </a:r>
            <a:r>
              <a:rPr lang="ru-RU" sz="2800" dirty="0" smtClean="0"/>
              <a:t>удут проведены  </a:t>
            </a:r>
            <a:r>
              <a:rPr lang="ru-RU" sz="2800" dirty="0"/>
              <a:t>исследования в рамках продвижения обучающегося по индивидуальному проектному маршруту;</a:t>
            </a:r>
          </a:p>
          <a:p>
            <a:pPr algn="just"/>
            <a:r>
              <a:rPr lang="en-US" sz="2800" dirty="0"/>
              <a:t>-</a:t>
            </a:r>
            <a:r>
              <a:rPr lang="ru-RU" sz="2800" dirty="0" smtClean="0"/>
              <a:t> </a:t>
            </a:r>
            <a:r>
              <a:rPr lang="ru-RU" sz="2800" dirty="0"/>
              <a:t>будут подготовлены методические материалы по проблеме для </a:t>
            </a:r>
            <a:r>
              <a:rPr lang="ru-RU" sz="2800" dirty="0" smtClean="0"/>
              <a:t>публикации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 </a:t>
            </a:r>
            <a:r>
              <a:rPr lang="ru-RU" sz="2800" dirty="0" smtClean="0">
                <a:ln w="0"/>
                <a:latin typeface="+mj-lt"/>
                <a:ea typeface="Calibri" panose="020F0502020204030204" pitchFamily="34" charset="0"/>
              </a:rPr>
              <a:t>декабрь 2016 –декабрь 2017 г.</a:t>
            </a:r>
            <a:endParaRPr lang="ru-RU" sz="2800" dirty="0">
              <a:ln w="0"/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70175" y="1304544"/>
            <a:ext cx="9622311" cy="5202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 уровне образовательной организации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/>
              <a:t>Р</a:t>
            </a:r>
            <a:r>
              <a:rPr lang="ru-RU" sz="2400" dirty="0" smtClean="0"/>
              <a:t>азработка методического продукта </a:t>
            </a:r>
            <a:r>
              <a:rPr lang="ru-RU" sz="2400" dirty="0"/>
              <a:t>по оцениванию </a:t>
            </a:r>
            <a:r>
              <a:rPr lang="ru-RU" sz="2400" dirty="0" err="1"/>
              <a:t>метапредметных</a:t>
            </a:r>
            <a:r>
              <a:rPr lang="ru-RU" sz="2400" dirty="0"/>
              <a:t> результатов обучающихся основного общего образования в рамках индивидуального проекта в 9 классе</a:t>
            </a:r>
          </a:p>
          <a:p>
            <a:pPr marL="457200" indent="-457200" algn="just">
              <a:buFontTx/>
              <a:buChar char="-"/>
            </a:pPr>
            <a:r>
              <a:rPr lang="ru-RU" sz="2400" dirty="0" smtClean="0"/>
              <a:t>Подготовка к процедуре  апробации </a:t>
            </a:r>
            <a:r>
              <a:rPr lang="ru-RU" sz="2400" dirty="0"/>
              <a:t>оценивания </a:t>
            </a:r>
            <a:r>
              <a:rPr lang="ru-RU" sz="2400" dirty="0" err="1"/>
              <a:t>метапредметных</a:t>
            </a:r>
            <a:r>
              <a:rPr lang="ru-RU" sz="2400" dirty="0"/>
              <a:t> результатов обучающихся основного общего образования в рамках индивидуального проекта </a:t>
            </a:r>
            <a:endParaRPr lang="ru-RU" sz="2400" dirty="0" smtClean="0"/>
          </a:p>
          <a:p>
            <a:pPr algn="just"/>
            <a:r>
              <a:rPr lang="ru-RU" sz="2400" b="1" dirty="0" smtClean="0"/>
              <a:t>На муниципальном уровне</a:t>
            </a:r>
          </a:p>
          <a:p>
            <a:pPr algn="just"/>
            <a:r>
              <a:rPr lang="ru-RU" sz="2400" dirty="0" smtClean="0"/>
              <a:t>Образовательная организация является площадкой для проведения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Times New Roman" panose="02020603050405020304" pitchFamily="18" charset="0"/>
              </a:rPr>
              <a:t>- конкурса реферативных работ обучающихся 5 - 8 классов;</a:t>
            </a:r>
          </a:p>
          <a:p>
            <a:pPr algn="just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Times New Roman" panose="02020603050405020304" pitchFamily="18" charset="0"/>
              </a:rPr>
              <a:t>- Конкурса по защите проектов «Юный технолог»</a:t>
            </a: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8254" y="929428"/>
            <a:ext cx="97118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Участие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в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мероприятиях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ГБУ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832056"/>
              </p:ext>
            </p:extLst>
          </p:nvPr>
        </p:nvGraphicFramePr>
        <p:xfrm>
          <a:off x="1996230" y="2211848"/>
          <a:ext cx="9883795" cy="3286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8558"/>
                <a:gridCol w="2207107"/>
                <a:gridCol w="2258130"/>
              </a:tblGrid>
              <a:tr h="72617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Название мероприятия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Статус участников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участников</a:t>
                      </a:r>
                      <a:endParaRPr lang="ru-RU" sz="2400" dirty="0"/>
                    </a:p>
                  </a:txBody>
                  <a:tcPr/>
                </a:tc>
              </a:tr>
              <a:tr h="2463284"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Курс</a:t>
                      </a:r>
                      <a:r>
                        <a:rPr lang="ru-RU" sz="2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повышения квалификации «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Оценочная деятельность педагога в условиях реализации ФГОС и профессиональных стандартов» 24 ч., 05.04.2017 г.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слушатели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15 человек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291" name="Прямоугольник 2"/>
          <p:cNvSpPr>
            <a:spLocks noChangeArrowheads="1"/>
          </p:cNvSpPr>
          <p:nvPr/>
        </p:nvSpPr>
        <p:spPr bwMode="auto">
          <a:xfrm>
            <a:off x="2346325" y="1657350"/>
            <a:ext cx="91440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16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Декабрь 2016 г. - I региональная научно-практическая конференция «Проблемы и перспективы развития систем оценки качества образования</a:t>
            </a:r>
            <a:r>
              <a:rPr lang="ru-RU" altLang="ru-RU" sz="1600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altLang="ru-RU" sz="1600" dirty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16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Март 2017 г. - </a:t>
            </a:r>
            <a:r>
              <a:rPr lang="ru-RU" altLang="ru-RU" sz="1600" dirty="0">
                <a:solidFill>
                  <a:prstClr val="black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Областной семинар «Использование программно-технического комплекса обеспечения процедуры аттестации педагогических работников как эффективный механизм управления профессиональным ростом кадров»</a:t>
            </a:r>
            <a:endParaRPr lang="ru-RU" altLang="ru-RU" sz="1600" dirty="0">
              <a:solidFill>
                <a:prstClr val="black"/>
              </a:solidFill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altLang="ru-RU" sz="1600" dirty="0">
                <a:solidFill>
                  <a:srgbClr val="333333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 2017 г. – Сессия проектных площадок «Моделирование внутренней системы оценки качества образования на основе Региональной модели оценки качества образования»</a:t>
            </a:r>
            <a:endParaRPr lang="ru-RU" altLang="ru-RU" sz="1600" dirty="0">
              <a:solidFill>
                <a:srgbClr val="000000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just"/>
            <a:r>
              <a:rPr lang="ru-RU" altLang="ru-RU" sz="16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Август 2017 г. - Форум участников образовательной агломерации по совершенствованию муниципальных систем оценки качества образования «Ресурсы межмуниципального взаимодействия в решении задач эффективного управления качеством образования на основе результатов региональной системы оценки качества образования</a:t>
            </a:r>
            <a:r>
              <a:rPr lang="ru-RU" altLang="ru-RU" sz="1600" dirty="0" smtClean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 algn="just"/>
            <a:r>
              <a:rPr lang="ru-RU" altLang="ru-RU" sz="1600" dirty="0" smtClean="0">
                <a:solidFill>
                  <a:srgbClr val="0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Октябрь 2017 г. – Обучение по программе повышения квалификации «Управление качеством образования в образовательной организации на основе реализации региональной модели оценки качества общего образования»</a:t>
            </a:r>
          </a:p>
          <a:p>
            <a:pPr algn="just"/>
            <a:r>
              <a:rPr lang="ru-RU" altLang="ru-RU" sz="1600" dirty="0" smtClean="0">
                <a:solidFill>
                  <a:srgbClr val="0000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Ноябрь 2017 г. – Сессия опорных площадок:  Фокус-групп «Формирование системы оценки индивидуальных достижений обучающихся в рамках региональной системы оценки качества образования (РСОКО)»</a:t>
            </a:r>
            <a:endParaRPr lang="ru-RU" altLang="ru-RU" sz="1600" dirty="0">
              <a:solidFill>
                <a:srgbClr val="000000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313" y="274638"/>
            <a:ext cx="8913812" cy="954107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Результаты участия в совместных мероприятиях, организованных ГБУ ДПО РЦОКИО </a:t>
            </a:r>
            <a:r>
              <a:rPr lang="ru-RU" alt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altLang="ru-RU" sz="2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094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96230" y="742036"/>
            <a:ext cx="9152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для образовательной организации  (внутренняя):</a:t>
            </a:r>
          </a:p>
          <a:p>
            <a:pPr algn="just"/>
            <a:r>
              <a:rPr lang="ru-RU" sz="2800" dirty="0" smtClean="0"/>
              <a:t>- формируется банк </a:t>
            </a:r>
            <a:r>
              <a:rPr lang="ru-RU" sz="2800" dirty="0"/>
              <a:t>локально-нормативной документации; тем предметных проектов; </a:t>
            </a:r>
          </a:p>
          <a:p>
            <a:pPr algn="just"/>
            <a:r>
              <a:rPr lang="ru-RU" sz="2800" dirty="0"/>
              <a:t>- г</a:t>
            </a:r>
            <a:r>
              <a:rPr lang="ru-RU" sz="2800" dirty="0" smtClean="0"/>
              <a:t>отовятся к публикации материалы по </a:t>
            </a:r>
            <a:r>
              <a:rPr lang="ru-RU" sz="2800" dirty="0"/>
              <a:t>результатам реализации проекта;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для системы образования Челябинской области (внешняя):</a:t>
            </a:r>
          </a:p>
          <a:p>
            <a:pPr algn="just"/>
            <a:r>
              <a:rPr lang="ru-RU" sz="2800" dirty="0" smtClean="0"/>
              <a:t>- </a:t>
            </a:r>
            <a:r>
              <a:rPr lang="ru-RU" sz="2800" dirty="0"/>
              <a:t>участие </a:t>
            </a:r>
            <a:r>
              <a:rPr lang="ru-RU" sz="2800" dirty="0" smtClean="0"/>
              <a:t>педагогов в </a:t>
            </a:r>
            <a:r>
              <a:rPr lang="ru-RU" sz="2800" dirty="0"/>
              <a:t>научно-методических мероприятиях на муниципальном уровне, в научно-практической конференции на региональном уровне.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7181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с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</a:t>
            </a:r>
          </a:p>
          <a:p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072640" y="2426209"/>
            <a:ext cx="93442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1. Продолжить работу  по формированию </a:t>
            </a:r>
          </a:p>
          <a:p>
            <a:pPr algn="just"/>
            <a:r>
              <a:rPr lang="ru-RU" sz="2800" dirty="0" smtClean="0"/>
              <a:t>- банка </a:t>
            </a:r>
            <a:r>
              <a:rPr lang="ru-RU" sz="2800" dirty="0"/>
              <a:t>локально-нормативной документации; </a:t>
            </a:r>
            <a:endParaRPr lang="ru-RU" sz="2800" dirty="0" smtClean="0"/>
          </a:p>
          <a:p>
            <a:pPr algn="just"/>
            <a:r>
              <a:rPr lang="ru-RU" sz="2800" dirty="0" smtClean="0"/>
              <a:t>- тем </a:t>
            </a:r>
            <a:r>
              <a:rPr lang="ru-RU" sz="2800" dirty="0"/>
              <a:t>предметных </a:t>
            </a:r>
            <a:r>
              <a:rPr lang="ru-RU" sz="2800" dirty="0" smtClean="0"/>
              <a:t>проектов;</a:t>
            </a:r>
            <a:endParaRPr lang="ru-RU" sz="2800" dirty="0" smtClean="0">
              <a:ea typeface="Calibri" panose="020F0502020204030204" pitchFamily="34" charset="0"/>
            </a:endParaRPr>
          </a:p>
          <a:p>
            <a:pPr algn="just"/>
            <a:r>
              <a:rPr lang="ru-RU" sz="2800" dirty="0" smtClean="0">
                <a:ea typeface="Calibri" panose="020F0502020204030204" pitchFamily="34" charset="0"/>
              </a:rPr>
              <a:t>2. Публикации </a:t>
            </a:r>
            <a:r>
              <a:rPr lang="ru-RU" sz="2800" dirty="0">
                <a:ea typeface="Calibri" panose="020F0502020204030204" pitchFamily="34" charset="0"/>
              </a:rPr>
              <a:t>материалов </a:t>
            </a:r>
            <a:r>
              <a:rPr lang="ru-RU" sz="2800" dirty="0" smtClean="0">
                <a:ea typeface="Calibri" panose="020F0502020204030204" pitchFamily="34" charset="0"/>
              </a:rPr>
              <a:t>педагогов образовательной организации по </a:t>
            </a:r>
            <a:r>
              <a:rPr lang="ru-RU" sz="2800" dirty="0">
                <a:ea typeface="Calibri" panose="020F0502020204030204" pitchFamily="34" charset="0"/>
              </a:rPr>
              <a:t>результатам реализации проекта </a:t>
            </a:r>
            <a:r>
              <a:rPr lang="ru-RU" sz="2800" dirty="0" smtClean="0">
                <a:ea typeface="Calibri" panose="020F0502020204030204" pitchFamily="34" charset="0"/>
              </a:rPr>
              <a:t>включить </a:t>
            </a:r>
            <a:r>
              <a:rPr lang="ru-RU" sz="2800" dirty="0">
                <a:ea typeface="Calibri" panose="020F0502020204030204" pitchFamily="34" charset="0"/>
              </a:rPr>
              <a:t>в содержание программы повышения квалификации педагогов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633</Words>
  <Application>Microsoft Office PowerPoint</Application>
  <PresentationFormat>Широкоэкранный</PresentationFormat>
  <Paragraphs>90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83</cp:revision>
  <dcterms:created xsi:type="dcterms:W3CDTF">2017-09-29T08:48:00Z</dcterms:created>
  <dcterms:modified xsi:type="dcterms:W3CDTF">2017-11-21T09:42:24Z</dcterms:modified>
</cp:coreProperties>
</file>