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856" y="2633722"/>
            <a:ext cx="99358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«Обеспечение профессионального роста педагогов посредством ресурса аттестации педагогических работников»</a:t>
            </a:r>
          </a:p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МАУДО «Центр «Креатив» г. Челябинск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РЦОКИО,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отдела сопровождения аттестации педагогических работников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ГБУ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ДПО РЦОКИО - у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09337"/>
              </p:ext>
            </p:extLst>
          </p:nvPr>
        </p:nvGraphicFramePr>
        <p:xfrm>
          <a:off x="1989856" y="4572716"/>
          <a:ext cx="9997128" cy="2003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38276"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МАУДО «Центр «Креатив» </a:t>
                      </a:r>
                      <a:r>
                        <a:rPr lang="ru-RU" sz="1200" b="1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г.Челябинск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38276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Попов Дмитрий Борисович, директор МАУДО</a:t>
                      </a:r>
                      <a:r>
                        <a:rPr lang="ru-RU" sz="11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 «Центр «Креатив»</a:t>
                      </a:r>
                      <a:endParaRPr lang="ru-RU" sz="11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97126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Серебренникова Людмила Петровна, заместитель директора по общим вопросам</a:t>
                      </a:r>
                      <a:endParaRPr lang="ru-RU" sz="11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Боровых Иван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Сергеевич, заместитель директора по информатизации, </a:t>
                      </a:r>
                    </a:p>
                  </a:txBody>
                  <a:tcPr/>
                </a:tc>
              </a:tr>
              <a:tr h="407055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Казанцева Ирина Сергеевна, заместитель директора по учебной работе</a:t>
                      </a:r>
                      <a:endParaRPr lang="ru-RU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Школьникова Марина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Юрьевна, заместитель директора по оценке качества образования, </a:t>
                      </a:r>
                    </a:p>
                  </a:txBody>
                  <a:tcPr/>
                </a:tc>
              </a:tr>
              <a:tr h="555977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Панфилова Анна Владимировна,</a:t>
                      </a:r>
                      <a:r>
                        <a:rPr lang="ru-RU" sz="11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 заместитель директора по воспитательной и организационно-массовой работе</a:t>
                      </a:r>
                      <a:endParaRPr lang="ru-RU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Ильясова</a:t>
                      </a:r>
                      <a:r>
                        <a:rPr lang="ru-RU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Ольга</a:t>
                      </a: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Анатольевна, начальник отдела сопровождения аттестации педагогических работников.</a:t>
                      </a:r>
                    </a:p>
                    <a:p>
                      <a:endParaRPr lang="ru-RU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условиях МАУДО «Центр «Креатив»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/>
            <a:r>
              <a:rPr lang="ru-RU" sz="1400" dirty="0" smtClean="0"/>
              <a:t>1. Обеспечение </a:t>
            </a:r>
            <a:r>
              <a:rPr lang="ru-RU" sz="1400" dirty="0"/>
              <a:t>технического сопровождения процедуры проведения аттестации:</a:t>
            </a:r>
          </a:p>
          <a:p>
            <a:pPr algn="just"/>
            <a:r>
              <a:rPr lang="ru-RU" sz="1400" dirty="0" smtClean="0"/>
              <a:t>1.1. Техническое </a:t>
            </a:r>
            <a:r>
              <a:rPr lang="ru-RU" sz="1400" dirty="0"/>
              <a:t>сопровождение проведения этапа всестороннего анализа профессиональной деятельности педагогических работников;</a:t>
            </a:r>
          </a:p>
          <a:p>
            <a:pPr algn="just"/>
            <a:r>
              <a:rPr lang="ru-RU" sz="1400" dirty="0" smtClean="0"/>
              <a:t>1.2. Техническое </a:t>
            </a:r>
            <a:r>
              <a:rPr lang="ru-RU" sz="1400" dirty="0"/>
              <a:t>сопровождение подготовки социально-профессионального статуса педагогического работника.</a:t>
            </a:r>
          </a:p>
          <a:p>
            <a:pPr algn="just"/>
            <a:r>
              <a:rPr lang="ru-RU" sz="1400" dirty="0"/>
              <a:t>2</a:t>
            </a:r>
            <a:r>
              <a:rPr lang="ru-RU" sz="1400" dirty="0" smtClean="0"/>
              <a:t>. На </a:t>
            </a:r>
            <a:r>
              <a:rPr lang="ru-RU" sz="1400" dirty="0"/>
              <a:t>основе использования регионального программно-технического комплекса сопровождения процедуры аттестации педагогических кадров:</a:t>
            </a:r>
          </a:p>
          <a:p>
            <a:pPr algn="just"/>
            <a:r>
              <a:rPr lang="ru-RU" sz="1400" dirty="0"/>
              <a:t>2.1. </a:t>
            </a:r>
            <a:r>
              <a:rPr lang="ru-RU" sz="1400" dirty="0" smtClean="0"/>
              <a:t>Проведение </a:t>
            </a:r>
            <a:r>
              <a:rPr lang="ru-RU" sz="1400" dirty="0"/>
              <a:t>мониторинга контингента педагогических работников и количества аттестованных педагогических работников; </a:t>
            </a:r>
          </a:p>
          <a:p>
            <a:pPr algn="just"/>
            <a:r>
              <a:rPr lang="ru-RU" sz="1400" dirty="0" smtClean="0"/>
              <a:t>2.2.Формирование </a:t>
            </a:r>
            <a:r>
              <a:rPr lang="ru-RU" sz="1400" dirty="0"/>
              <a:t>базы данных о профессионально-педагогической деятельности педагогических работников, необходимых для проведения процедуры их  аттестации.</a:t>
            </a:r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1400" dirty="0"/>
              <a:t>1</a:t>
            </a:r>
            <a:r>
              <a:rPr lang="ru-RU" sz="1400" dirty="0" smtClean="0"/>
              <a:t>. Повышение </a:t>
            </a:r>
            <a:r>
              <a:rPr lang="ru-RU" sz="1400" dirty="0"/>
              <a:t>эффективности управления образовательным учреждением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работников.</a:t>
            </a:r>
          </a:p>
          <a:p>
            <a:pPr algn="just"/>
            <a:r>
              <a:rPr lang="ru-RU" sz="1400" dirty="0"/>
              <a:t>2</a:t>
            </a:r>
            <a:r>
              <a:rPr lang="ru-RU" sz="1400" dirty="0" smtClean="0"/>
              <a:t>. Определение </a:t>
            </a:r>
            <a:r>
              <a:rPr lang="ru-RU" sz="1400" dirty="0"/>
              <a:t>соответствия компетентности педагога требованиям профессионального стандарта.</a:t>
            </a:r>
          </a:p>
          <a:p>
            <a:pPr algn="just"/>
            <a:r>
              <a:rPr lang="ru-RU" sz="1400" dirty="0"/>
              <a:t>3</a:t>
            </a:r>
            <a:r>
              <a:rPr lang="ru-RU" sz="1400" dirty="0" smtClean="0"/>
              <a:t>. Систематизация </a:t>
            </a:r>
            <a:r>
              <a:rPr lang="ru-RU" sz="1400" dirty="0"/>
              <a:t>работы по формированию портфолио педагогов на основе результатов работы творческой группы опорной площадки.</a:t>
            </a:r>
          </a:p>
          <a:p>
            <a:pPr algn="just"/>
            <a:r>
              <a:rPr lang="ru-RU" sz="1400" dirty="0"/>
              <a:t>4</a:t>
            </a:r>
            <a:r>
              <a:rPr lang="ru-RU" sz="1400" dirty="0" smtClean="0"/>
              <a:t>. Рациональная </a:t>
            </a:r>
            <a:r>
              <a:rPr lang="ru-RU" sz="1400" dirty="0"/>
              <a:t>организация планирования методической работы на основе данных информационной системы.</a:t>
            </a:r>
          </a:p>
          <a:p>
            <a:pPr algn="just"/>
            <a:r>
              <a:rPr lang="ru-RU" sz="1400" dirty="0"/>
              <a:t>5</a:t>
            </a:r>
            <a:r>
              <a:rPr lang="ru-RU" sz="1400" dirty="0" smtClean="0"/>
              <a:t>. Выявление </a:t>
            </a:r>
            <a:r>
              <a:rPr lang="ru-RU" sz="1400" dirty="0"/>
              <a:t>затруднений и запросов педагогов в педагогической деятельности на основе анализа данных информационной системы</a:t>
            </a:r>
          </a:p>
          <a:p>
            <a:pPr algn="just"/>
            <a:r>
              <a:rPr lang="ru-RU" sz="1400" dirty="0"/>
              <a:t>6</a:t>
            </a:r>
            <a:r>
              <a:rPr lang="ru-RU" sz="1400" dirty="0" smtClean="0"/>
              <a:t>. Выработка </a:t>
            </a:r>
            <a:r>
              <a:rPr lang="ru-RU" sz="1400" dirty="0"/>
              <a:t>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системы.</a:t>
            </a:r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2017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</a:t>
            </a:r>
          </a:p>
          <a:p>
            <a:pPr marL="228600" indent="-228600" algn="just">
              <a:buAutoNum type="arabicPeriod"/>
            </a:pPr>
            <a:r>
              <a:rPr lang="ru-RU" sz="1600" dirty="0" smtClean="0"/>
              <a:t>Организована работа </a:t>
            </a:r>
            <a:r>
              <a:rPr lang="ru-RU" sz="1600" dirty="0"/>
              <a:t>проектной группы по теме </a:t>
            </a:r>
            <a:r>
              <a:rPr lang="ru-RU" sz="1600" dirty="0" smtClean="0"/>
              <a:t>опорной площадки</a:t>
            </a:r>
          </a:p>
          <a:p>
            <a:pPr marL="228600" indent="-228600" algn="just">
              <a:buAutoNum type="arabicPeriod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Подготовлена техническое оснащение опорной площадки для проведения этапа всестороннего анализа профессиональной деятельности педагогических работников</a:t>
            </a:r>
          </a:p>
          <a:p>
            <a:pPr marL="228600" indent="-228600" algn="just">
              <a:buAutoNum type="arabicPeriod"/>
            </a:pPr>
            <a:r>
              <a:rPr lang="ru-RU" sz="1600" dirty="0" smtClean="0"/>
              <a:t>Участие в инструктивно-методических совещаниях руководителей опорных площадок, реализующих совместный проект с ГБУ ДПО РЦОКИО</a:t>
            </a:r>
          </a:p>
          <a:p>
            <a:pPr marL="228600" indent="-228600" algn="just">
              <a:buFontTx/>
              <a:buAutoNum type="arabicPeriod"/>
            </a:pPr>
            <a:r>
              <a:rPr lang="ru-RU" sz="1600" dirty="0"/>
              <a:t>Проведение обучающего семинара с педагогическими работниками </a:t>
            </a:r>
            <a:r>
              <a:rPr lang="ru-RU" sz="1600" dirty="0" smtClean="0"/>
              <a:t>по </a:t>
            </a:r>
            <a:r>
              <a:rPr lang="ru-RU" sz="1600" dirty="0"/>
              <a:t>теме </a:t>
            </a:r>
            <a:r>
              <a:rPr lang="ru-RU" sz="1600" dirty="0" smtClean="0"/>
              <a:t>сопровождения процедуры аттестации педагогических кадров на основе использования регионального программно-технического комплекса </a:t>
            </a:r>
          </a:p>
          <a:p>
            <a:pPr marL="228600" indent="-228600" algn="just">
              <a:buFontTx/>
              <a:buAutoNum type="arabicPeriod"/>
            </a:pPr>
            <a:r>
              <a:rPr lang="ru-RU" sz="1600" dirty="0" smtClean="0"/>
              <a:t>Апробация</a:t>
            </a:r>
            <a:r>
              <a:rPr lang="ru-RU" sz="1600" b="1" dirty="0" smtClean="0"/>
              <a:t> </a:t>
            </a:r>
            <a:r>
              <a:rPr lang="ru-RU" sz="1600" dirty="0" smtClean="0"/>
              <a:t>информационной системы программно-технического комплекса процедуры аттестации </a:t>
            </a:r>
            <a:r>
              <a:rPr lang="ru-RU" sz="1600" smtClean="0"/>
              <a:t>педагогических работников</a:t>
            </a:r>
            <a:r>
              <a:rPr lang="ru-RU" sz="1600" smtClean="0"/>
              <a:t>, </a:t>
            </a:r>
            <a:r>
              <a:rPr lang="ru-RU" sz="1600" dirty="0"/>
              <a:t>а также </a:t>
            </a:r>
            <a:r>
              <a:rPr lang="ru-RU" sz="1600" dirty="0" smtClean="0"/>
              <a:t>предложены творческой группой дополнительные критерии </a:t>
            </a:r>
            <a:r>
              <a:rPr lang="ru-RU" sz="1600" dirty="0"/>
              <a:t>качества образовательной деятельности </a:t>
            </a:r>
            <a:r>
              <a:rPr lang="ru-RU" sz="1600" dirty="0" smtClean="0"/>
              <a:t>педагогов дополнительного образования.</a:t>
            </a:r>
          </a:p>
          <a:p>
            <a:pPr marL="228600" indent="-228600" algn="just">
              <a:buFontTx/>
              <a:buAutoNum type="arabicPeriod"/>
            </a:pPr>
            <a:r>
              <a:rPr lang="ru-RU" sz="1600" dirty="0" smtClean="0"/>
              <a:t>Проведён мониторинг </a:t>
            </a:r>
            <a:r>
              <a:rPr lang="ru-RU" sz="1600" dirty="0"/>
              <a:t>контингента педагогических работников и количества аттестованных педагогических </a:t>
            </a:r>
            <a:r>
              <a:rPr lang="ru-RU" sz="1600" dirty="0" smtClean="0"/>
              <a:t>работников;</a:t>
            </a:r>
          </a:p>
          <a:p>
            <a:pPr marL="228600" indent="-228600" algn="just">
              <a:buFontTx/>
              <a:buAutoNum type="arabicPeriod"/>
            </a:pPr>
            <a:r>
              <a:rPr lang="ru-RU" sz="1600" dirty="0"/>
              <a:t>С</a:t>
            </a:r>
            <a:r>
              <a:rPr lang="ru-RU" sz="1600" dirty="0" smtClean="0"/>
              <a:t>формирована база </a:t>
            </a:r>
            <a:r>
              <a:rPr lang="ru-RU" sz="1600" dirty="0"/>
              <a:t>данных о профессионально-педагогической деятельности педагогических работников, необходимых для проведения процедуры их  аттестации.</a:t>
            </a: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</a:p>
          <a:p>
            <a:pPr algn="just"/>
            <a:endParaRPr lang="ru-RU" dirty="0" smtClean="0">
              <a:ln w="0"/>
              <a:ea typeface="Calibri" panose="020F050202020403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Участие в </a:t>
            </a:r>
            <a:r>
              <a:rPr lang="ru-RU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нструктивно-методическом совещании по теме «Обеспечение профессионального роста педагогов посредством ресурса аттестации педагогических работников»</a:t>
            </a:r>
          </a:p>
          <a:p>
            <a:pPr marL="228600" indent="-228600" algn="just">
              <a:buAutoNum type="arabicPeriod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семинаре «Региональная модель оценки качества образования»</a:t>
            </a:r>
          </a:p>
          <a:p>
            <a:pPr marL="228600" indent="-228600" algn="just">
              <a:buAutoNum type="arabicPeriod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семинаре « Образовательная агломерация как механизм совершенствования МСОКО на основе региональной системы оценки качества образования»</a:t>
            </a:r>
          </a:p>
          <a:p>
            <a:pPr marL="228600" indent="-228600" algn="just">
              <a:buAutoNum type="arabicPeriod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инструктивно-методическом совещании по координации деятельности опорных площадок в режиме опытной эксплуатации в региональной информационной системе программно-технического комплекса аттестации педагогических работников</a:t>
            </a:r>
          </a:p>
          <a:p>
            <a:pPr marL="228600" indent="-228600" algn="just">
              <a:buAutoNum type="arabicPeriod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семинаре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</a:p>
          <a:p>
            <a:pPr marL="228600" indent="-228600" algn="just">
              <a:buAutoNum type="arabicPeriod"/>
            </a:pPr>
            <a:endParaRPr lang="ru-RU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2946" y="929428"/>
            <a:ext cx="87826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</a:t>
            </a:r>
          </a:p>
          <a:p>
            <a:endParaRPr lang="ru-RU" sz="1200" dirty="0" smtClean="0"/>
          </a:p>
          <a:p>
            <a:pPr algn="just"/>
            <a:r>
              <a:rPr lang="ru-RU" sz="1600" dirty="0" smtClean="0">
                <a:cs typeface="Times New Roman" panose="02020603050405020304" pitchFamily="18" charset="0"/>
              </a:rPr>
              <a:t>1. Повышение </a:t>
            </a:r>
            <a:r>
              <a:rPr lang="ru-RU" sz="1600" dirty="0">
                <a:cs typeface="Times New Roman" panose="02020603050405020304" pitchFamily="18" charset="0"/>
              </a:rPr>
              <a:t>эффективности управления образовательным учреждением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cs typeface="Times New Roman" panose="02020603050405020304" pitchFamily="18" charset="0"/>
              </a:rPr>
              <a:t>. Определение </a:t>
            </a:r>
            <a:r>
              <a:rPr lang="ru-RU" sz="1600" dirty="0">
                <a:cs typeface="Times New Roman" panose="02020603050405020304" pitchFamily="18" charset="0"/>
              </a:rPr>
              <a:t>соответствия компетентности педагога требованиям профессионального стандарта.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cs typeface="Times New Roman" panose="02020603050405020304" pitchFamily="18" charset="0"/>
              </a:rPr>
              <a:t>. Систематизация </a:t>
            </a:r>
            <a:r>
              <a:rPr lang="ru-RU" sz="1600" dirty="0">
                <a:cs typeface="Times New Roman" panose="02020603050405020304" pitchFamily="18" charset="0"/>
              </a:rPr>
              <a:t>работы по формированию портфолио педагогов на основе результатов работы творческой группы опорной площадки.</a:t>
            </a:r>
          </a:p>
          <a:p>
            <a:pPr algn="just"/>
            <a:r>
              <a:rPr lang="ru-RU" sz="1600" dirty="0" smtClean="0">
                <a:cs typeface="Times New Roman" panose="02020603050405020304" pitchFamily="18" charset="0"/>
              </a:rPr>
              <a:t>4. Рациональная </a:t>
            </a:r>
            <a:r>
              <a:rPr lang="ru-RU" sz="1600" dirty="0">
                <a:cs typeface="Times New Roman" panose="02020603050405020304" pitchFamily="18" charset="0"/>
              </a:rPr>
              <a:t>организация планирования методической работы на основе данных информационной системы.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cs typeface="Times New Roman" panose="02020603050405020304" pitchFamily="18" charset="0"/>
              </a:rPr>
              <a:t>. Выявление </a:t>
            </a:r>
            <a:r>
              <a:rPr lang="ru-RU" sz="1600" dirty="0">
                <a:cs typeface="Times New Roman" panose="02020603050405020304" pitchFamily="18" charset="0"/>
              </a:rPr>
              <a:t>затруднений и запросов педагогов в педагогической деятельности на основе анализа данных информационной системы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cs typeface="Times New Roman" panose="02020603050405020304" pitchFamily="18" charset="0"/>
              </a:rPr>
              <a:t>. Выработка </a:t>
            </a:r>
            <a:r>
              <a:rPr lang="ru-RU" sz="1600" dirty="0">
                <a:cs typeface="Times New Roman" panose="02020603050405020304" pitchFamily="18" charset="0"/>
              </a:rPr>
              <a:t>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системы.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/>
              <a:t>Сотрудничество по проведению </a:t>
            </a:r>
            <a:r>
              <a:rPr lang="ru-RU" sz="2800" dirty="0"/>
              <a:t>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условиях МАУДО «Центр «Креатив»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808</Words>
  <Application>Microsoft Office PowerPoint</Application>
  <PresentationFormat>Широкоэкранный</PresentationFormat>
  <Paragraphs>85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Аристова Регина Фанисовна</cp:lastModifiedBy>
  <cp:revision>82</cp:revision>
  <dcterms:created xsi:type="dcterms:W3CDTF">2017-09-29T08:48:00Z</dcterms:created>
  <dcterms:modified xsi:type="dcterms:W3CDTF">2017-11-13T10:18:52Z</dcterms:modified>
</cp:coreProperties>
</file>