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67" r:id="rId4"/>
    <p:sldId id="266" r:id="rId5"/>
    <p:sldId id="261" r:id="rId6"/>
    <p:sldId id="258" r:id="rId7"/>
    <p:sldId id="262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8564" y="1122363"/>
            <a:ext cx="9165236" cy="2387600"/>
          </a:xfrm>
        </p:spPr>
        <p:txBody>
          <a:bodyPr anchor="b"/>
          <a:lstStyle>
            <a:lvl1pPr algn="ctr">
              <a:defRPr sz="6000">
                <a:solidFill>
                  <a:srgbClr val="3B3A1D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88564" y="3602038"/>
            <a:ext cx="916523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27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43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2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15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54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84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08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187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539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2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5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477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09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46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249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076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38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57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53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5007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6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587" y="1709738"/>
            <a:ext cx="9293901" cy="2852737"/>
          </a:xfrm>
        </p:spPr>
        <p:txBody>
          <a:bodyPr anchor="b"/>
          <a:lstStyle>
            <a:lvl1pPr>
              <a:defRPr sz="6000">
                <a:solidFill>
                  <a:srgbClr val="3B3A1D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587" y="4589463"/>
            <a:ext cx="9293901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3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400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63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77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1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39252" y="1825625"/>
            <a:ext cx="5225321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16973" y="1825625"/>
            <a:ext cx="527154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5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8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98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18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41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96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242" y="410095"/>
            <a:ext cx="106342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morning" dir="t"/>
            </a:scene3d>
            <a:sp3d extrusionH="57150" contourW="12700">
              <a:bevelT w="38100" h="38100"/>
              <a:contourClr>
                <a:srgbClr val="4E4D27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242" y="1870595"/>
            <a:ext cx="106342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12FD8-0B8C-4439-8791-DA94984E5116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4769-8F10-43E9-8DBB-3171BB27A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71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64633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3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8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854" y="-4763"/>
            <a:ext cx="12290854" cy="686276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507067" y="440267"/>
            <a:ext cx="10430933" cy="812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/>
            </a:scene3d>
            <a:sp3d extrusionH="57150" contourW="12700">
              <a:bevelT w="38100" h="38100"/>
              <a:contourClr>
                <a:srgbClr val="4E4D27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II </a:t>
            </a:r>
            <a:r>
              <a:rPr kumimoji="0" lang="ru-RU" sz="16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МЕЖРЕГИОНАЛЬНАЯ НАУЧНО-ПРАКТИЧЕСКАЯ КОНФЕРЕНЦИЯ</a:t>
            </a:r>
            <a:br>
              <a:rPr kumimoji="0" lang="ru-RU" sz="16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 </a:t>
            </a:r>
            <a:r>
              <a:rPr kumimoji="0" lang="ru-RU" sz="1600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ПРОБЛЕМЫ И ПЕРСПЕКТИВЫ РАЗВИТИЯ СИСТЕМ ОЦЕНКИ КАЧЕСТВА ОБРАЗОВАНИЯ.</a:t>
            </a:r>
            <a:br>
              <a:rPr kumimoji="0" lang="ru-RU" sz="1600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</a:br>
            <a:r>
              <a:rPr kumimoji="0" lang="ru-RU" sz="1600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РЕСУРСЫ ОБРАЗОВАТЕЛЬНОЙ АГЛОМЕРАЦИИ ПО СОВЕРШЕНСТВОВАНИЮ</a:t>
            </a:r>
            <a:br>
              <a:rPr kumimoji="0" lang="ru-RU" sz="1600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</a:br>
            <a:r>
              <a:rPr kumimoji="0" lang="ru-RU" sz="1600" i="0" u="none" strike="noStrike" kern="1200" cap="none" spc="0" normalizeH="0" baseline="0" noProof="0" dirty="0" smtClean="0">
                <a:ln w="0"/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 МУНИЦИПАЛЬНЫХ СИСТЕМ ОЦЕНКИ КАЧЕСТВА ОБРАЗОВАНИЯ</a:t>
            </a:r>
            <a:endParaRPr kumimoji="0" lang="ru-RU" sz="1600" i="0" u="none" strike="noStrike" kern="1200" cap="none" spc="0" normalizeH="0" baseline="0" noProof="0" dirty="0">
              <a:ln w="0"/>
              <a:effectLst/>
              <a:uLnTx/>
              <a:uFillTx/>
              <a:latin typeface="Cambria" panose="02040503050406030204" pitchFamily="18" charset="0"/>
              <a:ea typeface="+mj-ea"/>
              <a:cs typeface="+mj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154113" y="1506538"/>
            <a:ext cx="10634662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СЕССИЯ ОПОРНЫХ ПЛОЩАДОК ГБУ ДПО РЦОКИО</a:t>
            </a:r>
          </a:p>
          <a:p>
            <a:pPr algn="ctr">
              <a:buNone/>
            </a:pPr>
            <a:endParaRPr lang="ru-RU" sz="2400" b="1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63114" y="1710267"/>
            <a:ext cx="92547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b="1" dirty="0" smtClean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600" dirty="0" smtClean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Проект</a:t>
            </a:r>
            <a:r>
              <a:rPr lang="ru-RU" sz="1600" b="1" dirty="0" smtClean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 «</a:t>
            </a:r>
            <a:r>
              <a:rPr lang="ru-RU" sz="1600" b="1" dirty="0" smtClean="0">
                <a:latin typeface="Cambria" panose="02040503050406030204" pitchFamily="18" charset="0"/>
              </a:rPr>
              <a:t>Обеспечение профессионального роста педагогов посредством ресурса аттестации педагогических работников в условиях МОУ «СОШ № 16</a:t>
            </a:r>
            <a:r>
              <a:rPr lang="ru-RU" sz="1600" dirty="0" smtClean="0">
                <a:latin typeface="Cambria" panose="02040503050406030204" pitchFamily="18" charset="0"/>
              </a:rPr>
              <a:t>»  </a:t>
            </a:r>
            <a:r>
              <a:rPr lang="ru-RU" sz="1600" dirty="0" smtClean="0">
                <a:ln w="0"/>
                <a:latin typeface="Cambria" panose="02040503050406030204" pitchFamily="18" charset="0"/>
              </a:rPr>
              <a:t>Муниципального общеобразовательного учреждения «Средняя общеобразовательная школа № 16» Копейского городского округа </a:t>
            </a:r>
            <a:r>
              <a:rPr lang="ru-RU" sz="1600" dirty="0" smtClean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- опорной </a:t>
            </a:r>
            <a:r>
              <a:rPr lang="ru-RU" sz="1600" dirty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площадки </a:t>
            </a:r>
            <a:r>
              <a:rPr lang="ru-RU" sz="1600" dirty="0" smtClean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ГБУ ДПО РЦОКИО, отдела сопровождения аттестации педагогических работников ГБУ ДПО РЦОКИО - у</a:t>
            </a:r>
            <a:r>
              <a:rPr lang="ru-RU" sz="1600" dirty="0" smtClean="0">
                <a:ln w="0"/>
                <a:latin typeface="Cambria" panose="02040503050406030204" pitchFamily="18" charset="0"/>
              </a:rPr>
              <a:t>частника </a:t>
            </a:r>
            <a:r>
              <a:rPr lang="ru-RU" sz="1600" dirty="0">
                <a:ln w="0"/>
                <a:latin typeface="Cambria" panose="02040503050406030204" pitchFamily="18" charset="0"/>
              </a:rPr>
              <a:t>представляемого проекта</a:t>
            </a:r>
            <a:r>
              <a:rPr lang="ru-RU" sz="1600" dirty="0" smtClean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 .</a:t>
            </a:r>
            <a:endParaRPr lang="ru-RU" sz="1600" dirty="0">
              <a:ln w="0"/>
              <a:latin typeface="Cambria" panose="020405030504060302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54380"/>
              </p:ext>
            </p:extLst>
          </p:nvPr>
        </p:nvGraphicFramePr>
        <p:xfrm>
          <a:off x="2117123" y="3591696"/>
          <a:ext cx="9869060" cy="2770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4530"/>
                <a:gridCol w="4934530"/>
              </a:tblGrid>
              <a:tr h="462497"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Участники проекта от МОУ  «СОШ № 16» </a:t>
                      </a:r>
                    </a:p>
                    <a:p>
                      <a:pPr algn="ctr"/>
                      <a:r>
                        <a:rPr lang="ru-RU" sz="1200" b="1" cap="none" spc="0" dirty="0" err="1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Копейского</a:t>
                      </a:r>
                      <a:r>
                        <a:rPr lang="ru-RU" sz="1200" b="1" cap="none" spc="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городского округа</a:t>
                      </a:r>
                      <a:endParaRPr lang="ru-RU" sz="12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 Участники проекта от ГБУ ДПО РЦОКИО</a:t>
                      </a:r>
                      <a:endParaRPr lang="ru-RU" sz="12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538559">
                <a:tc>
                  <a:txBody>
                    <a:bodyPr/>
                    <a:lstStyle/>
                    <a:p>
                      <a:r>
                        <a:rPr lang="ru-RU" sz="1200" b="0" cap="none" spc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Сергеева Марина Георгиевна , директор МОУ «СОШ №16» </a:t>
                      </a:r>
                      <a:r>
                        <a:rPr lang="ru-RU" sz="1200" b="0" cap="none" spc="0" dirty="0" err="1" smtClean="0">
                          <a:ln w="0"/>
                          <a:effectLst/>
                          <a:latin typeface="Cambria" panose="02040503050406030204" pitchFamily="18" charset="0"/>
                        </a:rPr>
                        <a:t>Копейского</a:t>
                      </a:r>
                      <a:r>
                        <a:rPr lang="ru-RU" sz="1200" b="0" cap="none" spc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 городского</a:t>
                      </a:r>
                      <a:r>
                        <a:rPr lang="ru-RU" sz="1200" b="0" cap="none" spc="0" baseline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 округа</a:t>
                      </a:r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Боровых Иван</a:t>
                      </a:r>
                      <a:r>
                        <a:rPr lang="ru-RU" sz="1200" b="0" baseline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Сергеевич, заместитель директора по информатизации</a:t>
                      </a:r>
                      <a:r>
                        <a:rPr lang="ru-RU" sz="1200" b="0" cap="none" spc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 ГБУ ДПО РЦОКИО</a:t>
                      </a:r>
                      <a:endParaRPr lang="ru-RU" sz="1200" b="0" dirty="0" smtClean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38559">
                <a:tc>
                  <a:txBody>
                    <a:bodyPr/>
                    <a:lstStyle/>
                    <a:p>
                      <a:r>
                        <a:rPr lang="ru-RU" sz="1200" b="0" cap="none" spc="0" dirty="0" err="1" smtClean="0">
                          <a:ln w="0"/>
                          <a:effectLst/>
                          <a:latin typeface="Cambria" panose="02040503050406030204" pitchFamily="18" charset="0"/>
                        </a:rPr>
                        <a:t>Бахман</a:t>
                      </a:r>
                      <a:r>
                        <a:rPr lang="ru-RU" sz="1200" b="0" cap="none" spc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 Татьяна Александровна, заместитель директора по учебно-воспитательной работе</a:t>
                      </a:r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Школьникова Марина</a:t>
                      </a:r>
                      <a:r>
                        <a:rPr lang="ru-RU" sz="1200" b="0" baseline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Юрьевна, заместитель директора по оценке качества образования </a:t>
                      </a:r>
                      <a:r>
                        <a:rPr lang="ru-RU" sz="1200" b="0" cap="none" spc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ГБУ ДПО РЦОКИО</a:t>
                      </a:r>
                      <a:endParaRPr lang="ru-RU" sz="1200" b="0" dirty="0" smtClean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80348">
                <a:tc>
                  <a:txBody>
                    <a:bodyPr/>
                    <a:lstStyle/>
                    <a:p>
                      <a:r>
                        <a:rPr lang="ru-RU" sz="1200" b="0" cap="none" spc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Моисеева Лилия </a:t>
                      </a:r>
                      <a:r>
                        <a:rPr lang="ru-RU" sz="1200" b="0" cap="none" spc="0" dirty="0" err="1" smtClean="0">
                          <a:ln w="0"/>
                          <a:effectLst/>
                          <a:latin typeface="Cambria" panose="02040503050406030204" pitchFamily="18" charset="0"/>
                        </a:rPr>
                        <a:t>Рашитовна</a:t>
                      </a:r>
                      <a:r>
                        <a:rPr lang="ru-RU" sz="1200" b="0" cap="none" spc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, заместитель директора по учебно-воспитательной работе</a:t>
                      </a:r>
                      <a:endParaRPr lang="ru-RU" sz="12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Ильясова</a:t>
                      </a:r>
                      <a:r>
                        <a:rPr lang="ru-RU" sz="1200" b="0" baseline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Ольга Анатольевна</a:t>
                      </a:r>
                      <a:r>
                        <a:rPr lang="ru-RU" sz="1200" b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, начальник отдела сопровождения аттестации педагогических работников</a:t>
                      </a:r>
                      <a:r>
                        <a:rPr lang="ru-RU" sz="1200" b="0" baseline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cap="none" spc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ГБУ ДПО РЦОКИО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50831">
                <a:tc>
                  <a:txBody>
                    <a:bodyPr/>
                    <a:lstStyle/>
                    <a:p>
                      <a:r>
                        <a:rPr lang="ru-RU" sz="1200" b="0" cap="none" spc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Махалина Елена Николаевна, руководитель школьного методического</a:t>
                      </a:r>
                      <a:r>
                        <a:rPr lang="ru-RU" sz="1200" b="0" cap="none" spc="0" baseline="0" dirty="0" smtClean="0">
                          <a:ln w="0"/>
                          <a:effectLst/>
                          <a:latin typeface="Cambria" panose="02040503050406030204" pitchFamily="18" charset="0"/>
                        </a:rPr>
                        <a:t> объединения учителей</a:t>
                      </a:r>
                      <a:endParaRPr lang="ru-RU" sz="12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062134"/>
            <a:ext cx="5105400" cy="558800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09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Текст 4"/>
          <p:cNvSpPr txBox="1">
            <a:spLocks/>
          </p:cNvSpPr>
          <p:nvPr/>
        </p:nvSpPr>
        <p:spPr>
          <a:xfrm>
            <a:off x="2273643" y="778933"/>
            <a:ext cx="9410356" cy="5655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 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rPr>
              <a:t>Цель проекта :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dirty="0" smtClean="0">
                <a:latin typeface="Cambria" panose="02040503050406030204" pitchFamily="18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</a:rPr>
              <a:t>Проведение процедуры аттестации педагогических кадров с использованием современных информационных технологий в части обеспечения программно-технической поддержки процедуры аттестации педагогических работников в условиях МОУ «СОШ № 16»</a:t>
            </a:r>
            <a:endParaRPr lang="ru-RU" sz="2800" dirty="0" smtClean="0">
              <a:latin typeface="Cambria" panose="02040503050406030204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rPr>
              <a:t>Задачи проекта: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</a:rPr>
              <a:t>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dirty="0" smtClean="0">
                <a:latin typeface="Cambria" panose="02040503050406030204" pitchFamily="18" charset="0"/>
              </a:rPr>
              <a:t> 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</a:rPr>
              <a:t>Обеспечение технического сопровождения процедуры аттестации педагогических работников средствами использования информационной системы программно-технического комплекса аттестации педагогических работников: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</a:rPr>
              <a:t>техническое сопровождение проведения этапа всестороннего анализа профессиональной деятельности педагогических работников;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</a:rPr>
              <a:t>техническое сопровождение подготовки социально-профессионального статуса педагогического работника;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</a:rPr>
              <a:t>проведение мониторинга контингента педагогических работников школы и количества аттестованных педагогических работников;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anose="02040503050406030204" pitchFamily="18" charset="0"/>
              </a:rPr>
              <a:t>формирование базы данных о профессионально-педагогической деятельности педагогических работников, необходимых для проведения процедуры их аттестации.</a:t>
            </a: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062134"/>
            <a:ext cx="5105400" cy="558800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461" y="223219"/>
            <a:ext cx="10150720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9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63"/>
            <a:ext cx="12192000" cy="686276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2454" y="1049867"/>
            <a:ext cx="9556061" cy="48896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Ожидаемый результат проекта: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/>
            <a:r>
              <a:rPr lang="ru-RU" dirty="0" smtClean="0">
                <a:latin typeface="Cambria" panose="02040503050406030204" pitchFamily="18" charset="0"/>
              </a:rPr>
              <a:t>разработка дополнительных критериев оценки качества реализации проекта, проекты локальные материалов;</a:t>
            </a:r>
          </a:p>
          <a:p>
            <a:pPr algn="just"/>
            <a:r>
              <a:rPr lang="ru-RU" dirty="0" smtClean="0">
                <a:latin typeface="Cambria" panose="02040503050406030204" pitchFamily="18" charset="0"/>
              </a:rPr>
              <a:t>подготовка сборника инструктивно-методических материалов по работе в информационной системе ПТК АПР;</a:t>
            </a:r>
          </a:p>
          <a:p>
            <a:pPr algn="just"/>
            <a:r>
              <a:rPr lang="ru-RU" dirty="0" smtClean="0">
                <a:latin typeface="Cambria" panose="02040503050406030204" pitchFamily="18" charset="0"/>
              </a:rPr>
              <a:t>подготовка к публикации статьи в сборник конференции и в электронный научно-методический журнал ГБУ ДПО РЦОКИО.</a:t>
            </a:r>
          </a:p>
          <a:p>
            <a:pPr algn="just">
              <a:buNone/>
            </a:pPr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Срок  реализации проекта</a:t>
            </a:r>
            <a:r>
              <a:rPr lang="ru-RU" dirty="0" smtClean="0">
                <a:latin typeface="Cambria" panose="02040503050406030204" pitchFamily="18" charset="0"/>
              </a:rPr>
              <a:t>:</a:t>
            </a:r>
          </a:p>
          <a:p>
            <a:pPr algn="just">
              <a:buNone/>
            </a:pPr>
            <a:r>
              <a:rPr lang="ru-RU" dirty="0" smtClean="0">
                <a:latin typeface="Cambria" panose="02040503050406030204" pitchFamily="18" charset="0"/>
              </a:rPr>
              <a:t>    март 2017 года - декабрь 2017 года.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062134"/>
            <a:ext cx="5105400" cy="558800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543" y="141484"/>
            <a:ext cx="9767602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9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76" y="1049867"/>
            <a:ext cx="9638439" cy="526626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b="1" dirty="0" smtClean="0"/>
              <a:t>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Мероприятия организованные и проведенные в рамках проекта :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Оформление заявительных документов, согласование плана работы, состава творческих групп;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Организация работы проектной группы по теме опорной площадки;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Проведение обучающего семинара по теме опорной площадки;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Участие в опытной эксплуатации регионального программно-технического комплекса аттестации педагогических работников;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Разработка материалов по теме опорной площадки;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Участие в приемочных испытаниях регионального программно-технического комплекса аттестации педагогических работников;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Подготовка к публикации сборника инструктивно- методических материалов по результатам реализации проекта опорной площадки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129866"/>
            <a:ext cx="5105400" cy="728134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076" y="323887"/>
            <a:ext cx="10150720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9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5362" y="1049867"/>
            <a:ext cx="9663153" cy="52662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b="1" dirty="0" smtClean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Результаты участия в совместных мероприятиях, организованных ГБУ ДПО РЦОКИО</a:t>
            </a:r>
          </a:p>
          <a:p>
            <a:pPr algn="just">
              <a:buNone/>
            </a:pPr>
            <a:endParaRPr lang="ru-RU" sz="2400" b="1" dirty="0" smtClean="0">
              <a:ln w="0"/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just"/>
            <a:r>
              <a:rPr lang="ru-RU" sz="24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 </a:t>
            </a:r>
            <a:r>
              <a:rPr lang="ru-RU" sz="2400" dirty="0" smtClean="0">
                <a:latin typeface="Cambria" panose="02040503050406030204" pitchFamily="18" charset="0"/>
              </a:rPr>
              <a:t>Инструктивно-методическое  совещание на базе</a:t>
            </a:r>
            <a:r>
              <a:rPr lang="ru-RU" sz="2400" dirty="0" smtClean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 ГБУ ДПО РЦОКИО по реализации проекта – 7 апреля 2017 года (4 участника);</a:t>
            </a:r>
            <a:endParaRPr lang="ru-RU" sz="2400" dirty="0" smtClean="0">
              <a:ln w="0"/>
              <a:latin typeface="Cambria" panose="02040503050406030204" pitchFamily="18" charset="0"/>
            </a:endParaRPr>
          </a:p>
          <a:p>
            <a:pPr algn="just"/>
            <a:r>
              <a:rPr lang="ru-RU" sz="2400" dirty="0" smtClean="0">
                <a:ln w="0"/>
                <a:latin typeface="Cambria" panose="02040503050406030204" pitchFamily="18" charset="0"/>
              </a:rPr>
              <a:t>   Семинар</a:t>
            </a:r>
            <a:r>
              <a:rPr lang="ru-RU" sz="2400" dirty="0" smtClean="0">
                <a:latin typeface="Cambria" panose="02040503050406030204" pitchFamily="18" charset="0"/>
              </a:rPr>
              <a:t> на базе</a:t>
            </a:r>
            <a:r>
              <a:rPr lang="ru-RU" sz="2400" dirty="0" smtClean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 ГБУ ДПО РЦОКИО</a:t>
            </a:r>
            <a:r>
              <a:rPr lang="ru-RU" sz="2400" dirty="0" smtClean="0">
                <a:ln w="0"/>
                <a:latin typeface="Cambria" panose="02040503050406030204" pitchFamily="18" charset="0"/>
              </a:rPr>
              <a:t> </a:t>
            </a:r>
            <a:r>
              <a:rPr lang="ru-RU" sz="2400" dirty="0" smtClean="0">
                <a:latin typeface="Cambria" panose="02040503050406030204" pitchFamily="18" charset="0"/>
              </a:rPr>
              <a:t> «Использование программно-технического комплекса обеспечения процедуры аттестации работников как механизм управления профессиональным ростом кадров» - 18 апреля 2017 года (4 участника);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   Педагогический форум в режиме </a:t>
            </a:r>
            <a:r>
              <a:rPr lang="ru-RU" sz="2400" dirty="0" err="1" smtClean="0">
                <a:latin typeface="Cambria" panose="02040503050406030204" pitchFamily="18" charset="0"/>
              </a:rPr>
              <a:t>онлайн-конференции</a:t>
            </a:r>
            <a:r>
              <a:rPr lang="ru-RU" sz="2400" dirty="0" smtClean="0">
                <a:latin typeface="Cambria" panose="02040503050406030204" pitchFamily="18" charset="0"/>
              </a:rPr>
              <a:t> по реализации совместных проектов – 22 августа 2017 года (6 человек).</a:t>
            </a:r>
          </a:p>
          <a:p>
            <a:pPr algn="just">
              <a:buNone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062134"/>
            <a:ext cx="5105400" cy="558800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1578" y="141484"/>
            <a:ext cx="10150720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9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0735" y="1049867"/>
            <a:ext cx="9407780" cy="52662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ln w="0"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представленного проекта</a:t>
            </a:r>
          </a:p>
          <a:p>
            <a:pPr algn="just">
              <a:buNone/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Значимость для образовательной организации – опорной площадки ГБУ ДПО РЦОКИО (внутренняя);</a:t>
            </a:r>
          </a:p>
          <a:p>
            <a:r>
              <a:rPr lang="ru-RU" sz="2400" dirty="0" smtClean="0">
                <a:latin typeface="Cambria" panose="02040503050406030204" pitchFamily="18" charset="0"/>
              </a:rPr>
              <a:t>Накопление, хранение, обработка и получение сведений о педагогических работниках, в том числе заявившихся в аттестационную комиссию для установления квалификационной категории (формирование электронного </a:t>
            </a:r>
            <a:r>
              <a:rPr lang="ru-RU" sz="2400" dirty="0" err="1" smtClean="0">
                <a:latin typeface="Cambria" panose="02040503050406030204" pitchFamily="18" charset="0"/>
              </a:rPr>
              <a:t>портфолио</a:t>
            </a:r>
            <a:r>
              <a:rPr lang="ru-RU" sz="2400" dirty="0" smtClean="0">
                <a:latin typeface="Cambria" panose="02040503050406030204" pitchFamily="18" charset="0"/>
              </a:rPr>
              <a:t> педагога);</a:t>
            </a:r>
          </a:p>
          <a:p>
            <a:r>
              <a:rPr lang="ru-RU" sz="2400" dirty="0" smtClean="0">
                <a:latin typeface="Cambria" panose="02040503050406030204" pitchFamily="18" charset="0"/>
              </a:rPr>
              <a:t>Формирование аналитической и статической информации по результатам для последующего принятия управленческих решений.</a:t>
            </a:r>
          </a:p>
          <a:p>
            <a:pPr algn="just">
              <a:buNone/>
            </a:pPr>
            <a:endParaRPr lang="ru-RU" sz="2400" b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062134"/>
            <a:ext cx="5105400" cy="558800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4424" y="141484"/>
            <a:ext cx="10150720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9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5405" y="1049867"/>
            <a:ext cx="9523110" cy="526626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600" b="1" dirty="0" smtClean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Перспективы реализации </a:t>
            </a:r>
            <a:r>
              <a:rPr lang="ru-RU" sz="2600" b="1" dirty="0" smtClean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проекта совместно </a:t>
            </a:r>
            <a:r>
              <a:rPr lang="ru-RU" sz="2600" b="1" dirty="0" smtClean="0">
                <a:ln w="0"/>
                <a:latin typeface="Cambria" panose="02040503050406030204" pitchFamily="18" charset="0"/>
                <a:ea typeface="Calibri" panose="020F0502020204030204" pitchFamily="34" charset="0"/>
              </a:rPr>
              <a:t>с ГБУ ДПО РЦОКИО на 2018 год</a:t>
            </a:r>
            <a:endParaRPr lang="ru-RU" sz="2600" b="1" dirty="0" smtClean="0">
              <a:ln w="0"/>
              <a:latin typeface="Cambria" panose="02040503050406030204" pitchFamily="18" charset="0"/>
            </a:endParaRPr>
          </a:p>
          <a:p>
            <a:pPr algn="just"/>
            <a:r>
              <a:rPr lang="ru-RU" sz="2600" dirty="0" smtClean="0">
                <a:latin typeface="Cambria" panose="02040503050406030204" pitchFamily="18" charset="0"/>
              </a:rPr>
              <a:t>Повышение эффективности управления образовательной организацией с использованием современных информационных технологий в части обеспечения информационно-программной поддержки процедуры аттестации педагогических работников организаций, осуществляющих образовательную деятельность.</a:t>
            </a:r>
          </a:p>
          <a:p>
            <a:pPr algn="just"/>
            <a:r>
              <a:rPr lang="ru-RU" sz="2600" dirty="0" smtClean="0">
                <a:latin typeface="Cambria" panose="02040503050406030204" pitchFamily="18" charset="0"/>
              </a:rPr>
              <a:t>Выявление соответствия профессиональной деятельности педагога требованиям профессионального стандарта.</a:t>
            </a:r>
          </a:p>
          <a:p>
            <a:pPr algn="just"/>
            <a:r>
              <a:rPr lang="ru-RU" sz="2600" dirty="0" smtClean="0">
                <a:latin typeface="Cambria" panose="02040503050406030204" pitchFamily="18" charset="0"/>
              </a:rPr>
              <a:t>Подведение результатов работы творческой группы (проведение заседаний педагогического совета с обсуждением результатов проектной деятельности).</a:t>
            </a:r>
          </a:p>
          <a:p>
            <a:pPr algn="just"/>
            <a:r>
              <a:rPr lang="ru-RU" sz="2600" dirty="0" smtClean="0">
                <a:latin typeface="Cambria" panose="02040503050406030204" pitchFamily="18" charset="0"/>
              </a:rPr>
              <a:t>Рациональная организация планирования методической работы на основе данных информационной системы.</a:t>
            </a:r>
          </a:p>
          <a:p>
            <a:pPr algn="just"/>
            <a:r>
              <a:rPr lang="ru-RU" sz="2600" dirty="0" smtClean="0">
                <a:latin typeface="Cambria" panose="02040503050406030204" pitchFamily="18" charset="0"/>
              </a:rPr>
              <a:t>Выявление затруднений и запросов педагогов в педагогической деятельности на основе анализа данных информационной системы.</a:t>
            </a:r>
          </a:p>
          <a:p>
            <a:pPr algn="just"/>
            <a:r>
              <a:rPr lang="ru-RU" sz="2600" dirty="0" smtClean="0">
                <a:latin typeface="Cambria" panose="02040503050406030204" pitchFamily="18" charset="0"/>
              </a:rPr>
              <a:t>Выработка новых механизмов стимулирования роста профессиональной компетентности педагогов и улучшения результатов их труда на основе данных информационной системы. </a:t>
            </a:r>
            <a:endParaRPr lang="ru-RU" sz="2600" b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062134"/>
            <a:ext cx="5105400" cy="558800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600" y="141484"/>
            <a:ext cx="10150720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9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1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л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ел 3" id="{8042ADB2-B563-4A21-B3C0-84D2A2C2CAAF}" vid="{91AC0878-D8A8-4F4E-B014-628244AA2E9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 1</Template>
  <TotalTime>231</TotalTime>
  <Words>701</Words>
  <Application>Microsoft Office PowerPoint</Application>
  <PresentationFormat>Широкоэкранный</PresentationFormat>
  <Paragraphs>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</vt:lpstr>
      <vt:lpstr>Georgia</vt:lpstr>
      <vt:lpstr>Times New Roman</vt:lpstr>
      <vt:lpstr>дел 1</vt:lpstr>
      <vt:lpstr>Тема Office</vt:lpstr>
      <vt:lpstr>1_Тема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Деловой</dc:title>
  <dc:creator>User</dc:creator>
  <cp:lastModifiedBy>Дмитриева Людмила Анатольевна</cp:lastModifiedBy>
  <cp:revision>24</cp:revision>
  <dcterms:created xsi:type="dcterms:W3CDTF">2017-04-04T18:40:36Z</dcterms:created>
  <dcterms:modified xsi:type="dcterms:W3CDTF">2017-11-22T09:54:55Z</dcterms:modified>
</cp:coreProperties>
</file>