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57" r:id="rId4"/>
    <p:sldId id="265" r:id="rId5"/>
    <p:sldId id="258" r:id="rId6"/>
    <p:sldId id="268" r:id="rId7"/>
    <p:sldId id="271" r:id="rId8"/>
    <p:sldId id="269" r:id="rId9"/>
    <p:sldId id="259" r:id="rId10"/>
    <p:sldId id="260" r:id="rId11"/>
    <p:sldId id="261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t>23.11.2017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ch-53.ru/index.php?page=295" TargetMode="External"/><Relationship Id="rId2" Type="http://schemas.openxmlformats.org/officeDocument/2006/relationships/hyperlink" Target="http://sch-53.ru/index.php?page=315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39" y="733246"/>
            <a:ext cx="953228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(внутренняя);</a:t>
            </a:r>
          </a:p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ля системы образования Челябинской области (внешняя).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2017 г.  - </a:t>
            </a:r>
            <a:r>
              <a:rPr lang="ru-RU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Городской ресурсный центр по ВСОКО (г. Магнитогорск</a:t>
            </a:r>
            <a:r>
              <a:rPr lang="ru-RU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2017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– Городской ресурсный центр по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IT-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технологиям (г. Магнитогорск)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2017 г. - Региональный ресурсный центр в сфере 3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 (Всероссийская Ассоциация 3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образования, г.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анкт-Петербург)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2017 г. – Опорная площадка </a:t>
            </a: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ИДПО ГАОУ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МГПУ (г. Москва)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реализация ВСОКО средствами АИС СГО</a:t>
            </a:r>
          </a:p>
          <a:p>
            <a:pPr algn="just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42683" y="148471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 II МЕЖРЕГИОНАЛЬНАЯ НАУЧНО-ПРАКТИЧЕСКАЯ КОНФЕРЕНЦИЯ 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929428"/>
            <a:ext cx="9718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9054" y="180880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61878" y="2238863"/>
            <a:ext cx="97181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Организация сетевого партнерства, </a:t>
            </a:r>
            <a:r>
              <a:rPr lang="ru-RU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тьюторское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сопровождение по внедрению модели ВСОКО в образовательных организациях.</a:t>
            </a:r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9015" y="1220520"/>
            <a:ext cx="70885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38582" y="2323503"/>
            <a:ext cx="98934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«</a:t>
            </a:r>
            <a:r>
              <a:rPr lang="ru-RU" sz="2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Инфозона</a:t>
            </a:r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 образовательной организации как способ интеграции технологии и инженерии для формирования культуры комплексного применения гимназистами естественно-математических и технологических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знаний»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МОУ «Гимназия № 53»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г. 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Магнитогорска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- опорной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площадки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</a:t>
            </a:r>
            <a:r>
              <a:rPr lang="ru-RU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, </a:t>
            </a:r>
            <a:r>
              <a:rPr lang="ru-RU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организационно-издательского отдела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 - у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проекта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05400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968751"/>
              </p:ext>
            </p:extLst>
          </p:nvPr>
        </p:nvGraphicFramePr>
        <p:xfrm>
          <a:off x="1989055" y="4242383"/>
          <a:ext cx="9997128" cy="422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564"/>
                <a:gridCol w="4998564"/>
              </a:tblGrid>
              <a:tr h="271052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</a:t>
                      </a:r>
                    </a:p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от МОУ «Гимназия №53» г. Магнитогорска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</a:t>
                      </a:r>
                    </a:p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r>
                        <a:rPr lang="ru-RU" sz="1300" b="0" cap="none" spc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Уразманова</a:t>
                      </a: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ru-RU" sz="1300" b="0" cap="none" spc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Флюра</a:t>
                      </a: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ru-RU" sz="1300" b="0" cap="none" spc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Наильевна</a:t>
                      </a: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, директор МОУ «Гимназия №53»</a:t>
                      </a:r>
                    </a:p>
                    <a:p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Лаптева Наталья Александровна, заместитель директора по УВР МОУ «Гимназия №53»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</a:rPr>
                        <a:t>Ляшко Светлана Владимировна, заместитель директора по УВР МОУ «Гимназия №53»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Бабаева Александра Ефимовна, заместитель директора по УВР МОУ «Гимназия №53»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Рыжих Елена Владиславовна, заместитель директора по ВР МОУ «Гимназия №53»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 smtClean="0">
                        <a:ln w="0"/>
                        <a:solidFill>
                          <a:prstClr val="black"/>
                        </a:solidFill>
                        <a:effectLst>
                          <a:outerShdw blurRad="38100" dist="1905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+mn-lt"/>
                      </a:endParaRPr>
                    </a:p>
                    <a:p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Латыпова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Ирина Владимировна, </a:t>
                      </a: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начальник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</a:rPr>
                        <a:t>организационно-издательского отдела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30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ГБУ ДПО РЦОКИО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Томилина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Любовь Ивановна, начальник лаборатории технического </a:t>
                      </a:r>
                      <a:r>
                        <a:rPr lang="ru-RU" sz="1300" cap="none" spc="0" baseline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сопровожения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ООКОР ГБУ ДПО РЦОКИО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Сидорова Елена Николаевна, методист ООКОР ГБУ ДПО РЦОКИО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271052"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150383"/>
            <a:ext cx="96412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Инфозона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образовательной организации как способ интеграции технологии и инженерии для формирования культуры комплексного применения гимназистами естественно-математических и технологических знаний.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оздание площадки для реализации государственной образовательной политики;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оздание конкурентной образовательной среды;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оздание эффективного информационного поля для всех участников образовательного процесса (обучающихся, работников ОО, родителей (законных представителей), всех заинтересованных сторон). 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2"/>
            <a:ext cx="96412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 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Модель ВСОКО на основе формирования культуры комплексного применения гимназистами естественно-математических и технологических знаний.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</a:t>
            </a: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Декабрь 2016 г. – Декабрь 2017 г.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929428"/>
            <a:ext cx="9708718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353657"/>
              </p:ext>
            </p:extLst>
          </p:nvPr>
        </p:nvGraphicFramePr>
        <p:xfrm>
          <a:off x="2361062" y="2152681"/>
          <a:ext cx="917895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571"/>
                <a:gridCol w="3651610"/>
                <a:gridCol w="2442949"/>
                <a:gridCol w="22928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Дата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Мероприятие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Статус участия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Результат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Задача</a:t>
                      </a:r>
                      <a:r>
                        <a:rPr lang="ru-RU" baseline="0" dirty="0" smtClean="0"/>
                        <a:t> 1. Создание площадки для реализации государственной образовательной политики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71306" y="642825"/>
            <a:ext cx="9708718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рамках </a:t>
            </a:r>
            <a:r>
              <a:rPr lang="ru-RU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96229" y="180880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СЕССИЯ ОПОРНЫХ ПЛОЩАДОК ГБУ ДПО РЦОКИО</a:t>
            </a:r>
            <a:endParaRPr lang="ru-RU" sz="32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870717"/>
              </p:ext>
            </p:extLst>
          </p:nvPr>
        </p:nvGraphicFramePr>
        <p:xfrm>
          <a:off x="2083766" y="1682033"/>
          <a:ext cx="9708719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64"/>
                <a:gridCol w="4593643"/>
                <a:gridCol w="1310186"/>
                <a:gridCol w="24221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Дата проведения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Мероприятие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Статус участия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Результат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Задача</a:t>
                      </a:r>
                      <a:r>
                        <a:rPr lang="ru-RU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 2. Создание конкурентной образовательной среды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Декабрь 2016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Всероссийский Форум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 «Молодые  молодым»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( г. Санкт-Петербург)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«Модель </a:t>
                      </a:r>
                      <a:r>
                        <a:rPr lang="ru-RU" sz="1000" baseline="0" dirty="0" err="1" smtClean="0">
                          <a:latin typeface="+mn-lt"/>
                          <a:cs typeface="Times New Roman" panose="02020603050405020304" pitchFamily="18" charset="0"/>
                        </a:rPr>
                        <a:t>инфозоны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гимназии»,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«Внедрение 3</a:t>
                      </a:r>
                      <a:r>
                        <a:rPr lang="en-US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D 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технологий в образовательную деятельность»</a:t>
                      </a:r>
                      <a:endParaRPr lang="ru-RU" sz="1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Участник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Победитель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в номинации «Зрительские симпатии»</a:t>
                      </a:r>
                      <a:endParaRPr lang="ru-RU" sz="1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49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23.02.2017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Региональный обучающий семинар «Инженеры будущего:</a:t>
                      </a:r>
                      <a:r>
                        <a:rPr lang="en-US" sz="1000" dirty="0" smtClean="0">
                          <a:latin typeface="+mn-lt"/>
                          <a:cs typeface="Times New Roman" panose="02020603050405020304" pitchFamily="18" charset="0"/>
                        </a:rPr>
                        <a:t>3D</a:t>
                      </a:r>
                      <a:r>
                        <a:rPr lang="en-US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технологии в образовании» (в рамках работы городского ресурсного центра по </a:t>
                      </a:r>
                      <a:r>
                        <a:rPr lang="en-US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технологиям)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Организатор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участников, более 40 образовательных организаций подключенных к проекту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01.03.2017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Региональные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учебно-тренировочные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сборы по </a:t>
                      </a:r>
                      <a:r>
                        <a:rPr lang="en-US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3D 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технологиям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(в рамках работы городского ресурсного центра по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технологиям)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Организатор 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94 обучающихся,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25 экспертов, 42 команды 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Февраль- март 2017 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Обучающие,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практические семинары, выставки, вебинары по внедрению </a:t>
                      </a:r>
                      <a:r>
                        <a:rPr lang="en-US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3D 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технологий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(в рамках работы городского ресурсного центра по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технологиям)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Организатор 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Более 200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обученных педагогов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Февраль 2017</a:t>
                      </a:r>
                      <a:endParaRPr lang="ru-RU" sz="1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Региональный этап Всероссийской олимпиады школьников по </a:t>
                      </a:r>
                      <a:r>
                        <a:rPr lang="en-US" sz="1000" dirty="0" smtClean="0">
                          <a:latin typeface="+mn-lt"/>
                          <a:cs typeface="Times New Roman" panose="02020603050405020304" pitchFamily="18" charset="0"/>
                        </a:rPr>
                        <a:t>3D </a:t>
                      </a: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технологиям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(в рамках работы городского ресурсного центра по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технологиям)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Организатор 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94 обучающихся,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25 экспертов, 42 команды 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Апрель 2017 </a:t>
                      </a:r>
                      <a:endParaRPr lang="ru-RU" sz="1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Всероссийский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конкурс ресурсных центров в сфере</a:t>
                      </a:r>
                      <a:r>
                        <a:rPr lang="en-US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3D 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образования «Лучший ресурсный центр -2017» (на базе ВДЦ «АРТЕК»)</a:t>
                      </a:r>
                      <a:endParaRPr lang="ru-RU" sz="1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Участник</a:t>
                      </a:r>
                      <a:endParaRPr lang="ru-RU" sz="1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Победитель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Май 2017 </a:t>
                      </a:r>
                      <a:endParaRPr lang="ru-RU" sz="1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Городской</a:t>
                      </a:r>
                      <a:r>
                        <a:rPr lang="ru-RU" sz="1000" baseline="0" dirty="0" smtClean="0">
                          <a:latin typeface="+mn-lt"/>
                        </a:rPr>
                        <a:t> форум «Время, вперед»!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«Внедрение 3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D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технологий в образовательную деятельность»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(в рамках работы городского ресурсного центра по </a:t>
                      </a:r>
                      <a:r>
                        <a:rPr lang="en-US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технологиям)</a:t>
                      </a:r>
                      <a:endParaRPr lang="ru-RU" sz="1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Участник</a:t>
                      </a:r>
                      <a:endParaRPr lang="ru-RU" sz="1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1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929428"/>
            <a:ext cx="9708718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рамках </a:t>
            </a:r>
            <a:r>
              <a:rPr lang="ru-RU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СЕССИЯ ОПОРНЫХ ПЛОЩАДОК ГБУ ДПО РЦОКИО</a:t>
            </a:r>
            <a:endParaRPr lang="ru-RU" sz="32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257437"/>
              </p:ext>
            </p:extLst>
          </p:nvPr>
        </p:nvGraphicFramePr>
        <p:xfrm>
          <a:off x="2083767" y="2012802"/>
          <a:ext cx="9708719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64"/>
                <a:gridCol w="4380932"/>
                <a:gridCol w="1746913"/>
                <a:gridCol w="21981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Дата проведения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Мероприятие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Статус участия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Результат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  <a:cs typeface="Times New Roman" panose="02020603050405020304" pitchFamily="18" charset="0"/>
                        </a:rPr>
                        <a:t>Задача</a:t>
                      </a:r>
                      <a:r>
                        <a:rPr lang="ru-RU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2. Создание конкурентной образовательной среды</a:t>
                      </a:r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Сентябрь, </a:t>
                      </a:r>
                    </a:p>
                    <a:p>
                      <a:r>
                        <a:rPr lang="ru-RU" sz="1000" dirty="0" smtClean="0"/>
                        <a:t>Ноябрь</a:t>
                      </a:r>
                    </a:p>
                    <a:p>
                      <a:r>
                        <a:rPr lang="ru-RU" sz="1000" dirty="0" smtClean="0"/>
                        <a:t> 2017 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Городской</a:t>
                      </a:r>
                      <a:r>
                        <a:rPr lang="ru-RU" sz="1000" baseline="0" dirty="0" smtClean="0"/>
                        <a:t>  практико-ориентированный семинар «Модель ВСОКО, реализуемая через </a:t>
                      </a:r>
                      <a:r>
                        <a:rPr lang="ru-RU" sz="1000" baseline="0" dirty="0" err="1" smtClean="0"/>
                        <a:t>инфозону</a:t>
                      </a:r>
                      <a:r>
                        <a:rPr lang="ru-RU" sz="1000" baseline="0" dirty="0" smtClean="0"/>
                        <a:t> гимназии»  </a:t>
                      </a:r>
                    </a:p>
                    <a:p>
                      <a:r>
                        <a:rPr lang="ru-RU" sz="1000" baseline="0" dirty="0" smtClean="0"/>
                        <a:t>( в рамках работы городского ресурсного центра на базе гимназии)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Организатор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Более 80 участников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 </a:t>
                      </a: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09.10-11.10. 2017 </a:t>
                      </a:r>
                    </a:p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Всероссийский Форум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 «Молодые  молодым»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( г. Санкт-Петербург)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«Модель ВСОКО гимназии»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Участник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Победитель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в номинации «Интересный подход»</a:t>
                      </a:r>
                      <a:endParaRPr lang="ru-RU" sz="1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23.10.2017</a:t>
                      </a:r>
                      <a:endParaRPr lang="ru-RU" sz="1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Региональный обучающий семинар «Инженеры будущего:</a:t>
                      </a:r>
                      <a:r>
                        <a:rPr lang="en-US" sz="1000" dirty="0" smtClean="0">
                          <a:latin typeface="+mn-lt"/>
                          <a:cs typeface="Times New Roman" panose="02020603050405020304" pitchFamily="18" charset="0"/>
                        </a:rPr>
                        <a:t>3D</a:t>
                      </a:r>
                      <a:r>
                        <a:rPr lang="en-US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технологии в образовании» (в рамках работы городского ресурсного центра по </a:t>
                      </a:r>
                      <a:r>
                        <a:rPr lang="en-US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технологиям)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Организатор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более 80 участников, более 45 образовательных организаций подключенных к проекту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13.11,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14.11. 2017 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Региональные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учебно-тренировочные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сборы по </a:t>
                      </a:r>
                      <a:r>
                        <a:rPr lang="en-US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3D 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технологиям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(в рамках работы городского ресурсного центра по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технологиям)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Организатор 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94 обучающихся,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25 экспертов, 42 команды 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26.12, 27.12.</a:t>
                      </a:r>
                      <a:r>
                        <a:rPr lang="ru-RU" sz="1000" baseline="0" dirty="0" smtClean="0">
                          <a:latin typeface="+mn-lt"/>
                        </a:rPr>
                        <a:t>2107 </a:t>
                      </a:r>
                      <a:endParaRPr lang="ru-RU" sz="1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Региональный этап Всероссийской олимпиады школьников по </a:t>
                      </a:r>
                      <a:r>
                        <a:rPr lang="en-US" sz="1000" dirty="0" smtClean="0">
                          <a:latin typeface="+mn-lt"/>
                          <a:cs typeface="Times New Roman" panose="02020603050405020304" pitchFamily="18" charset="0"/>
                        </a:rPr>
                        <a:t>3D </a:t>
                      </a: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технологиям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(в рамках работы городского ресурсного центра по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технологиям)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Организатор 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94 обучающихся,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25 экспертов, 42 команды 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61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929428"/>
            <a:ext cx="9708718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рамках </a:t>
            </a:r>
            <a:r>
              <a:rPr lang="ru-RU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СЕССИЯ ОПОРНЫХ ПЛОЩАДОК ГБУ ДПО РЦОКИО</a:t>
            </a:r>
            <a:endParaRPr lang="ru-RU" sz="32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753832"/>
              </p:ext>
            </p:extLst>
          </p:nvPr>
        </p:nvGraphicFramePr>
        <p:xfrm>
          <a:off x="2338316" y="2330507"/>
          <a:ext cx="9171296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947"/>
                <a:gridCol w="3193576"/>
                <a:gridCol w="2442949"/>
                <a:gridCol w="22928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Дата 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Мероприятие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Статус участия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Результат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sz="1600" dirty="0" smtClean="0"/>
                        <a:t>Задача</a:t>
                      </a:r>
                      <a:r>
                        <a:rPr lang="ru-RU" sz="1600" baseline="0" dirty="0" smtClean="0"/>
                        <a:t> 3. Создание эффективного информационного поля для всех участников образовательной деятельности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8665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2017</a:t>
                      </a:r>
                      <a:r>
                        <a:rPr lang="ru-RU" sz="1600" baseline="0" dirty="0" smtClean="0"/>
                        <a:t> г.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Созданы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разделы на сайте</a:t>
                      </a:r>
                      <a:r>
                        <a:rPr lang="ru-RU" sz="1600" baseline="0" dirty="0" smtClean="0"/>
                        <a:t> гимназии  «Ресурсные центры», «РИП»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Организатор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2"/>
                        </a:rPr>
                        <a:t>http://sch-53.ru/index.php?page=315</a:t>
                      </a:r>
                      <a:r>
                        <a:rPr lang="ru-RU" sz="1600" dirty="0" smtClean="0"/>
                        <a:t> </a:t>
                      </a:r>
                    </a:p>
                    <a:p>
                      <a:endParaRPr lang="ru-RU" sz="1600" dirty="0" smtClean="0">
                        <a:hlinkClick r:id="rId3"/>
                      </a:endParaRPr>
                    </a:p>
                    <a:p>
                      <a:r>
                        <a:rPr lang="en-US" sz="1600" dirty="0" smtClean="0">
                          <a:hlinkClick r:id="rId3"/>
                        </a:rPr>
                        <a:t>http://sch-53.ru/index.php?page=295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3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2196" y="656473"/>
            <a:ext cx="97118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22182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819013"/>
              </p:ext>
            </p:extLst>
          </p:nvPr>
        </p:nvGraphicFramePr>
        <p:xfrm>
          <a:off x="2266512" y="1637732"/>
          <a:ext cx="9729871" cy="4665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315"/>
                <a:gridCol w="4172434"/>
                <a:gridCol w="2208124"/>
                <a:gridCol w="2121998"/>
              </a:tblGrid>
              <a:tr h="41173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Дата 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Мероприятие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Статус участия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Результат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Декабрь </a:t>
                      </a:r>
                    </a:p>
                    <a:p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n w="0"/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Первая региональная научно-практическая конференция «Проблемы и перспективы развития систем оценки качества образования»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Участник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22.08.2017 г., 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Форум участников образовательной агломерации «Ресурсы межмуниципального взаимодействия в решении задач эффективного управления качеством образования на основе результатов </a:t>
                      </a:r>
                      <a:r>
                        <a:rPr kumimoji="0" lang="ru-RU" sz="1200" b="0" i="0" u="none" strike="noStrike" kern="1200" cap="none" spc="0" normalizeH="0" baseline="0" noProof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РСОКО»</a:t>
                      </a:r>
                      <a:endParaRPr kumimoji="0" lang="ru-RU" sz="1200" b="0" i="0" u="none" strike="noStrike" kern="1200" cap="none" spc="0" normalizeH="0" baseline="0" noProof="0" dirty="0" smtClean="0">
                        <a:ln w="0"/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Участник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«Оценка качества условий реализации образовательных программа как содержание модели МСОКО» (Ф.Н. </a:t>
                      </a:r>
                      <a:r>
                        <a:rPr lang="ru-RU" sz="105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Уразманова</a:t>
                      </a:r>
                      <a:r>
                        <a:rPr lang="ru-RU" sz="105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, директор МОУ «Гимназия №53»)</a:t>
                      </a:r>
                      <a:endParaRPr lang="ru-RU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18.04.2017 г.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Научно- практический семинар «Использование программно-технического комплекса обеспечения процедуры аттестации педагогических работников как эффективный механизм управления профессиональным ростом кадров».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Участник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 квартал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 года</a:t>
                      </a:r>
                    </a:p>
                    <a:p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n w="0"/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Курсы повышения квалификации </a:t>
                      </a:r>
                      <a:r>
                        <a:rPr lang="ru-RU" sz="1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ГБУ ДПО РЦОКИО (ППК «</a:t>
                      </a:r>
                      <a:r>
                        <a:rPr lang="ru-RU" sz="1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Информационная компетентность педагога в условиях реализации ФГОС общего образования и профессиональных стандартов»)</a:t>
                      </a:r>
                    </a:p>
                    <a:p>
                      <a:pPr algn="just"/>
                      <a:endParaRPr lang="ru-RU" sz="1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Тьютор</a:t>
                      </a:r>
                      <a:endParaRPr lang="ru-RU" sz="1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algn="just">
                        <a:buAutoNum type="arabicPlain" startAt="1314"/>
                      </a:pPr>
                      <a:r>
                        <a:rPr lang="ru-RU" sz="1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 слушателей</a:t>
                      </a:r>
                      <a:r>
                        <a:rPr lang="ru-RU" sz="10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0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тьютор</a:t>
                      </a:r>
                      <a:r>
                        <a:rPr lang="ru-RU" sz="1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 Лаптева Н.А., заместитель директора по УВР МОУ «Гимназия №53»)</a:t>
                      </a:r>
                      <a:endParaRPr lang="ru-RU" sz="1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Декабрь </a:t>
                      </a:r>
                    </a:p>
                    <a:p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2016 г. – декабрь 2017 г.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Продукт</a:t>
                      </a:r>
                      <a:r>
                        <a:rPr lang="ru-RU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, разрабатываемый совместно с сотрудниками курирующего отдела в рамках </a:t>
                      </a:r>
                      <a:r>
                        <a:rPr lang="en-US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межрегиональной научно-практической конференции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Организатор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Пакет локально-нормативных</a:t>
                      </a:r>
                      <a:r>
                        <a:rPr lang="ru-RU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 документов, статьи, модель  </a:t>
                      </a:r>
                      <a:r>
                        <a:rPr lang="ru-RU" sz="12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инфозоны</a:t>
                      </a:r>
                      <a:r>
                        <a:rPr lang="ru-RU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, модель ВСОКО и др.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1173</Words>
  <Application>Microsoft Office PowerPoint</Application>
  <PresentationFormat>Широкоэкранный</PresentationFormat>
  <Paragraphs>190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Wingdings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95</cp:revision>
  <dcterms:created xsi:type="dcterms:W3CDTF">2017-09-29T08:48:00Z</dcterms:created>
  <dcterms:modified xsi:type="dcterms:W3CDTF">2017-11-23T04:48:11Z</dcterms:modified>
</cp:coreProperties>
</file>